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9" r:id="rId3"/>
    <p:sldId id="260" r:id="rId4"/>
    <p:sldId id="259" r:id="rId5"/>
    <p:sldId id="297" r:id="rId6"/>
    <p:sldId id="261" r:id="rId7"/>
    <p:sldId id="262" r:id="rId8"/>
    <p:sldId id="268" r:id="rId9"/>
    <p:sldId id="303" r:id="rId10"/>
    <p:sldId id="305" r:id="rId11"/>
    <p:sldId id="304" r:id="rId12"/>
    <p:sldId id="300" r:id="rId13"/>
    <p:sldId id="301" r:id="rId14"/>
    <p:sldId id="302" r:id="rId15"/>
    <p:sldId id="306" r:id="rId16"/>
    <p:sldId id="295" r:id="rId17"/>
    <p:sldId id="271" r:id="rId18"/>
    <p:sldId id="290" r:id="rId19"/>
    <p:sldId id="292" r:id="rId20"/>
    <p:sldId id="298" r:id="rId21"/>
    <p:sldId id="296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EE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0502" autoAdjust="0"/>
  </p:normalViewPr>
  <p:slideViewPr>
    <p:cSldViewPr>
      <p:cViewPr varScale="1">
        <p:scale>
          <a:sx n="66" d="100"/>
          <a:sy n="66" d="100"/>
        </p:scale>
        <p:origin x="-9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DECC5-EC09-43D6-831D-90A4AC71EF25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25EA4-0F7F-48EA-9005-6E3D59414CE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Ho studiato </a:t>
            </a:r>
            <a:r>
              <a:rPr lang="it-IT" baseline="0" dirty="0" smtClean="0"/>
              <a:t>la grotta della </a:t>
            </a:r>
            <a:r>
              <a:rPr lang="it-IT" baseline="0" dirty="0" err="1" smtClean="0"/>
              <a:t>bigonda</a:t>
            </a:r>
            <a:r>
              <a:rPr lang="it-IT" baseline="0" dirty="0" smtClean="0"/>
              <a:t> osservando che si sviluppa preferenzialmente lungo particolari strutture</a:t>
            </a:r>
            <a:endParaRPr lang="it-IT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Espressione superficiale della grande zona di faglia, individua una delle zone di assorbimento della grotta che si sviluppa 1000m sotto.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 grande zona di faglia ha corrispondenza interna, si vede la</a:t>
            </a:r>
            <a:r>
              <a:rPr lang="it-IT" baseline="0" dirty="0" smtClean="0"/>
              <a:t> grande frattura terminale (60°</a:t>
            </a:r>
            <a:r>
              <a:rPr lang="it-IT" baseline="0" dirty="0" smtClean="0">
                <a:sym typeface="Wingdings" pitchFamily="2" charset="2"/>
              </a:rPr>
              <a:t>N</a:t>
            </a:r>
            <a:r>
              <a:rPr lang="it-IT" baseline="0" dirty="0" smtClean="0"/>
              <a:t>230) da cui parte la grande galleria San Valentino impostata lungo </a:t>
            </a:r>
            <a:r>
              <a:rPr lang="it-IT" baseline="0" dirty="0" err="1" smtClean="0"/>
              <a:t>dip</a:t>
            </a:r>
            <a:r>
              <a:rPr lang="it-IT" baseline="0" dirty="0" smtClean="0"/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Spaccatura inclinata di 60° per tutto il suo sviluppo mantiene una direzione costante.</a:t>
            </a:r>
          </a:p>
          <a:p>
            <a:r>
              <a:rPr lang="it-IT" dirty="0" smtClean="0"/>
              <a:t>E’alta un centinaio di metri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Grande spaccatura con delle piccole condotte a livello intermedio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Foto scattate dal basso verso l’alto, si vede la</a:t>
            </a:r>
            <a:r>
              <a:rPr lang="it-IT" baseline="0" dirty="0" smtClean="0"/>
              <a:t> sezione della spaccatura fusiforme.</a:t>
            </a:r>
            <a:endParaRPr lang="it-IT" dirty="0" smtClean="0"/>
          </a:p>
          <a:p>
            <a:r>
              <a:rPr lang="it-IT" dirty="0" smtClean="0"/>
              <a:t>Nel</a:t>
            </a:r>
            <a:r>
              <a:rPr lang="it-IT" baseline="0" dirty="0" smtClean="0"/>
              <a:t> 3d si vede 2 spaccature </a:t>
            </a:r>
            <a:r>
              <a:rPr lang="it-IT" baseline="0" dirty="0" err="1" smtClean="0"/>
              <a:t>subverticali</a:t>
            </a:r>
            <a:r>
              <a:rPr lang="it-IT" baseline="0" dirty="0" smtClean="0"/>
              <a:t> NW-SE, di cui una scende per un centinaio di metri costante poi probabilmente il condotto si imposta su una frattura WNW-ESE meno inclinata.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Queste</a:t>
            </a:r>
            <a:r>
              <a:rPr lang="it-IT" baseline="0" dirty="0" smtClean="0"/>
              <a:t> fratture sono i corridoi d’assorbimento preferenziale d’acqua verso il sistema sottostante.</a:t>
            </a:r>
            <a:endParaRPr lang="it-IT" dirty="0" smtClean="0"/>
          </a:p>
          <a:p>
            <a:r>
              <a:rPr lang="it-IT" baseline="0" dirty="0" smtClean="0"/>
              <a:t>Queste strutture controllano l’approfondimento della zona freatica nei livelli </a:t>
            </a:r>
            <a:r>
              <a:rPr lang="it-IT" baseline="0" dirty="0" smtClean="0"/>
              <a:t>di gallerie orizzontali anticipati nel modello 3d.</a:t>
            </a:r>
            <a:endParaRPr lang="it-IT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Si nota una</a:t>
            </a:r>
            <a:r>
              <a:rPr lang="it-IT" baseline="0" dirty="0" smtClean="0"/>
              <a:t> orientazione preferenziale NW-SE.</a:t>
            </a:r>
          </a:p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 vede la zona d’assorbimento verso il sistema di gallerie sottostante.</a:t>
            </a:r>
          </a:p>
          <a:p>
            <a:r>
              <a:rPr lang="it-IT" dirty="0" smtClean="0"/>
              <a:t>La grotta si sviluppa dove la stratificazione </a:t>
            </a:r>
            <a:r>
              <a:rPr lang="it-IT" dirty="0" smtClean="0"/>
              <a:t>è </a:t>
            </a:r>
            <a:r>
              <a:rPr lang="it-IT" dirty="0" smtClean="0"/>
              <a:t>omogenea</a:t>
            </a:r>
            <a:r>
              <a:rPr lang="it-IT" baseline="0" dirty="0" smtClean="0"/>
              <a:t> </a:t>
            </a:r>
            <a:r>
              <a:rPr lang="it-IT" baseline="0" dirty="0" smtClean="0"/>
              <a:t>(inclinata di 20 gradi verso N112)</a:t>
            </a:r>
            <a:endParaRPr lang="it-IT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rose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diagram</a:t>
            </a:r>
            <a:r>
              <a:rPr lang="it-IT" dirty="0" smtClean="0"/>
              <a:t> rappresenta lo sviluppo totale dei condotti in base alla</a:t>
            </a:r>
            <a:r>
              <a:rPr lang="it-IT" baseline="0" dirty="0" smtClean="0"/>
              <a:t> loro </a:t>
            </a:r>
            <a:r>
              <a:rPr lang="it-IT" dirty="0" smtClean="0"/>
              <a:t>orientazione,</a:t>
            </a:r>
            <a:r>
              <a:rPr lang="it-IT" baseline="0" dirty="0" smtClean="0"/>
              <a:t> s</a:t>
            </a:r>
            <a:r>
              <a:rPr lang="it-IT" dirty="0" smtClean="0"/>
              <a:t>i nota</a:t>
            </a:r>
            <a:r>
              <a:rPr lang="it-IT" baseline="0" dirty="0" smtClean="0"/>
              <a:t> che il maggior sviluppo dei condotti è all’incirca N-S e NW-SE </a:t>
            </a:r>
          </a:p>
          <a:p>
            <a:r>
              <a:rPr lang="it-IT" baseline="0" dirty="0" smtClean="0"/>
              <a:t>Dal profilo E-O si vede:</a:t>
            </a:r>
          </a:p>
          <a:p>
            <a:r>
              <a:rPr lang="it-IT" baseline="0" dirty="0" smtClean="0"/>
              <a:t>-Sviluppo di condotti lungo </a:t>
            </a:r>
            <a:r>
              <a:rPr lang="it-IT" baseline="0" dirty="0" err="1" smtClean="0"/>
              <a:t>dip</a:t>
            </a:r>
            <a:endParaRPr lang="it-IT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-lo</a:t>
            </a:r>
            <a:r>
              <a:rPr lang="it-IT" baseline="0" dirty="0" smtClean="0"/>
              <a:t> sviluppo dei condotti su livelli altimetrici distinti</a:t>
            </a:r>
          </a:p>
          <a:p>
            <a:r>
              <a:rPr lang="it-IT" dirty="0" smtClean="0"/>
              <a:t>Dal profilo N-S si vede:</a:t>
            </a:r>
          </a:p>
          <a:p>
            <a:r>
              <a:rPr lang="it-IT" dirty="0" smtClean="0"/>
              <a:t>-i condotti non seguono la stratificazione, sono abbastanza orizzontali, possono essere stati scavati al livello della</a:t>
            </a:r>
            <a:r>
              <a:rPr lang="it-IT" baseline="0" dirty="0" smtClean="0"/>
              <a:t> paleo tavola d’acqua.</a:t>
            </a:r>
            <a:endParaRPr lang="it-IT" dirty="0" smtClean="0"/>
          </a:p>
          <a:p>
            <a:r>
              <a:rPr lang="it-IT" dirty="0" smtClean="0"/>
              <a:t>-i </a:t>
            </a:r>
            <a:r>
              <a:rPr lang="it-IT" baseline="0" dirty="0" smtClean="0"/>
              <a:t>condotti si sviluppano su livelli altimetrici distinti</a:t>
            </a:r>
          </a:p>
          <a:p>
            <a:r>
              <a:rPr lang="it-IT" dirty="0" smtClean="0"/>
              <a:t>Molti autori sostengono</a:t>
            </a:r>
            <a:r>
              <a:rPr lang="it-IT" baseline="0" dirty="0" smtClean="0"/>
              <a:t> che questi condotti si formino </a:t>
            </a:r>
            <a:r>
              <a:rPr lang="it-IT" dirty="0" smtClean="0"/>
              <a:t>all’interfaccia della tavola d’acqua, condotti su livelli altimetrici successivi possono esplicare abbassamento della tavola d’acqua e approfondimento del sistema.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La forma della sezione trasversale dei condotti </a:t>
            </a:r>
            <a:r>
              <a:rPr lang="it-IT" baseline="0" dirty="0" smtClean="0"/>
              <a:t>che si sviluppano lungo </a:t>
            </a:r>
            <a:r>
              <a:rPr lang="it-IT" baseline="0" dirty="0" err="1" smtClean="0"/>
              <a:t>dip</a:t>
            </a:r>
            <a:r>
              <a:rPr lang="it-IT" baseline="0" dirty="0" smtClean="0"/>
              <a:t> è </a:t>
            </a:r>
            <a:r>
              <a:rPr lang="it-IT" baseline="0" dirty="0" smtClean="0"/>
              <a:t>diversa da quelli </a:t>
            </a:r>
            <a:r>
              <a:rPr lang="it-IT" baseline="0" dirty="0" smtClean="0"/>
              <a:t>controllati da tavola d’acqua.</a:t>
            </a:r>
            <a:endParaRPr lang="it-IT" baseline="0" dirty="0" smtClean="0"/>
          </a:p>
          <a:p>
            <a:r>
              <a:rPr lang="it-IT" baseline="0" dirty="0" smtClean="0"/>
              <a:t>Si sono sviluppati in condizioni diverse:</a:t>
            </a:r>
          </a:p>
          <a:p>
            <a:r>
              <a:rPr lang="it-IT" baseline="0" dirty="0" smtClean="0"/>
              <a:t>-condotti vadosi: scavati dallo scorrimento d’acqua a pelo libero (forma a </a:t>
            </a:r>
            <a:r>
              <a:rPr lang="it-IT" baseline="0" dirty="0" err="1" smtClean="0"/>
              <a:t>canyon…</a:t>
            </a:r>
            <a:r>
              <a:rPr lang="it-IT" baseline="0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-condotti freatici: scavati in condizioni sommerse o all’interfaccia della tavola d’acqua (</a:t>
            </a:r>
            <a:r>
              <a:rPr lang="it-IT" baseline="0" dirty="0" err="1" smtClean="0"/>
              <a:t>Boghli</a:t>
            </a:r>
            <a:r>
              <a:rPr lang="it-IT" baseline="0" dirty="0" smtClean="0"/>
              <a:t> 1980, Palmer2007) (tipica forma tonda o ellittica)</a:t>
            </a:r>
          </a:p>
          <a:p>
            <a:r>
              <a:rPr lang="it-IT" baseline="0" dirty="0" smtClean="0"/>
              <a:t>-freatici con successivo approfondimento vadoso (probabile abbassamento del livello della tavola d’acqua) (forma a buco della serratura..)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Per analizzare il controllo del livello della tavola d’acqua sullo sviluppo della grotta è necessario studiare solo i condotti freatici (eliminando il rumore dovuto alle altre tipologie di condotto)</a:t>
            </a:r>
          </a:p>
          <a:p>
            <a:endParaRPr lang="it-IT" baseline="0" dirty="0" smtClean="0"/>
          </a:p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Plottando</a:t>
            </a:r>
            <a:r>
              <a:rPr lang="it-IT" baseline="0" dirty="0" smtClean="0"/>
              <a:t> i</a:t>
            </a:r>
            <a:r>
              <a:rPr lang="it-IT" dirty="0" smtClean="0"/>
              <a:t> condotti esclusivamente freatici su un diagramma profondità vs sviluppo</a:t>
            </a:r>
            <a:r>
              <a:rPr lang="it-IT" baseline="0" dirty="0" smtClean="0"/>
              <a:t> condotti si ottiene una distribuzione altimetrica in cui si possono distinguere 3 livelli di sviluppo preferenziale: (ogni picco sono 10m)</a:t>
            </a:r>
          </a:p>
          <a:p>
            <a:r>
              <a:rPr lang="it-IT" baseline="0" dirty="0" smtClean="0"/>
              <a:t>Questi livelli potrebbero rappresentare accelerazioni relative nell’attività tettonica di sollevamento dell’Altopiano attraverso la FB e FVS, associabile a alternanza di fasi glaciali e interglaciali, aumento erosione</a:t>
            </a:r>
            <a:r>
              <a:rPr lang="it-IT" baseline="0" dirty="0" smtClean="0">
                <a:sym typeface="Wingdings" pitchFamily="2" charset="2"/>
              </a:rPr>
              <a:t> abbassamento </a:t>
            </a:r>
            <a:r>
              <a:rPr lang="it-IT" baseline="0" dirty="0" err="1" smtClean="0">
                <a:sym typeface="Wingdings" pitchFamily="2" charset="2"/>
              </a:rPr>
              <a:t>valsugana</a:t>
            </a:r>
            <a:r>
              <a:rPr lang="it-IT" baseline="0" dirty="0" smtClean="0">
                <a:sym typeface="Wingdings" pitchFamily="2" charset="2"/>
              </a:rPr>
              <a:t>abbassamento livello tavola d’acqua.</a:t>
            </a:r>
          </a:p>
          <a:p>
            <a:r>
              <a:rPr lang="it-IT" baseline="0" dirty="0" smtClean="0">
                <a:sym typeface="Wingdings" pitchFamily="2" charset="2"/>
              </a:rPr>
              <a:t>La direzione preferenziale dei condotti è circa </a:t>
            </a:r>
            <a:r>
              <a:rPr lang="it-IT" baseline="0" dirty="0" err="1" smtClean="0">
                <a:sym typeface="Wingdings" pitchFamily="2" charset="2"/>
              </a:rPr>
              <a:t>N-S</a:t>
            </a:r>
            <a:r>
              <a:rPr lang="it-IT" baseline="0" dirty="0" smtClean="0">
                <a:sym typeface="Wingdings" pitchFamily="2" charset="2"/>
              </a:rPr>
              <a:t>.</a:t>
            </a: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Grotta</a:t>
            </a:r>
            <a:r>
              <a:rPr lang="it-IT" baseline="0" dirty="0" smtClean="0"/>
              <a:t> con rimozione della maggior parte dei condotti che provocherebbero “rumore” all’analisi.</a:t>
            </a:r>
          </a:p>
          <a:p>
            <a:r>
              <a:rPr lang="it-IT" baseline="0" dirty="0" smtClean="0"/>
              <a:t>Si vedono i 3 livelli posti a quote diverse, la loro orientazione è circa N-S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Grotta che si sviluppa nel settore settentrionale d’altopiano di Asiago a confine </a:t>
            </a:r>
            <a:r>
              <a:rPr lang="it-IT" baseline="0" dirty="0" smtClean="0"/>
              <a:t>fra Trentino e Veneto.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Quest’ultimo è circondato </a:t>
            </a:r>
            <a:r>
              <a:rPr lang="it-IT" baseline="0" dirty="0" smtClean="0"/>
              <a:t>da profonde valli alpine da cui salgono ripidi versanti fino alla sommità (quota </a:t>
            </a:r>
            <a:r>
              <a:rPr lang="it-IT" baseline="0" dirty="0" err="1" smtClean="0"/>
              <a:t>max</a:t>
            </a:r>
            <a:r>
              <a:rPr lang="it-IT" baseline="0" dirty="0" smtClean="0"/>
              <a:t> 2300m lato nord).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A sud confina con pianura veneta. Altopiano </a:t>
            </a:r>
            <a:r>
              <a:rPr lang="it-IT" baseline="0" dirty="0" err="1" smtClean="0"/>
              <a:t>carbonatico</a:t>
            </a:r>
            <a:r>
              <a:rPr lang="it-IT" baseline="0" dirty="0" smtClean="0"/>
              <a:t> su cui agisce </a:t>
            </a:r>
            <a:r>
              <a:rPr lang="it-IT" baseline="0" dirty="0" smtClean="0"/>
              <a:t>carsismo, lo sviluppo di cavità naturali è molto comune per cui è possibile questo studio. </a:t>
            </a: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Questi</a:t>
            </a:r>
            <a:r>
              <a:rPr lang="it-IT" baseline="0" dirty="0" smtClean="0"/>
              <a:t> livelli possono essere associati a evoluzione </a:t>
            </a:r>
            <a:r>
              <a:rPr lang="it-IT" baseline="0" dirty="0" err="1" smtClean="0"/>
              <a:t>morfostrutturale</a:t>
            </a:r>
            <a:r>
              <a:rPr lang="it-IT" baseline="0" dirty="0" smtClean="0"/>
              <a:t> dell’altopiano.</a:t>
            </a:r>
          </a:p>
          <a:p>
            <a:r>
              <a:rPr lang="it-IT" baseline="0" dirty="0" smtClean="0"/>
              <a:t>Continuo sollevamento, variazioni climatiche (</a:t>
            </a:r>
            <a:r>
              <a:rPr lang="it-IT" baseline="0" dirty="0" err="1" smtClean="0"/>
              <a:t>es</a:t>
            </a:r>
            <a:r>
              <a:rPr lang="it-IT" baseline="0" dirty="0" smtClean="0"/>
              <a:t> fasi </a:t>
            </a:r>
            <a:r>
              <a:rPr lang="it-IT" baseline="0" dirty="0" err="1" smtClean="0"/>
              <a:t>glaciali-interglaciali</a:t>
            </a:r>
            <a:r>
              <a:rPr lang="it-IT" baseline="0" dirty="0" smtClean="0"/>
              <a:t>) variano il dislivello fra fondovalle e altopiano con variazione della quota della tavola d’acqua: nel glaciale la </a:t>
            </a:r>
            <a:r>
              <a:rPr lang="it-IT" baseline="0" dirty="0" err="1" smtClean="0"/>
              <a:t>valsugana</a:t>
            </a:r>
            <a:r>
              <a:rPr lang="it-IT" baseline="0" dirty="0" smtClean="0"/>
              <a:t> viene scavata, la grotta è in fase di stasi; in interglaciale sviluppo carsismo, antichi freatici approfonditi </a:t>
            </a:r>
            <a:r>
              <a:rPr lang="it-IT" baseline="0" dirty="0" err="1" smtClean="0"/>
              <a:t>vadosamente</a:t>
            </a:r>
            <a:r>
              <a:rPr lang="it-IT" baseline="0" dirty="0" smtClean="0"/>
              <a:t>, formazione nuovi freatici al nuovo livello della tavola d’acqua.</a:t>
            </a:r>
          </a:p>
          <a:p>
            <a:r>
              <a:rPr lang="it-IT" baseline="0" dirty="0" smtClean="0"/>
              <a:t>Il fiume Brenta entrava nella conca di </a:t>
            </a:r>
            <a:r>
              <a:rPr lang="it-IT" baseline="0" dirty="0" err="1" smtClean="0"/>
              <a:t>arsiè</a:t>
            </a:r>
            <a:r>
              <a:rPr lang="it-IT" baseline="0" dirty="0" smtClean="0"/>
              <a:t>, poi dopo il sollevamento del grappa e l’azione dei ghiacciai pleistocenici il Brenta passa un centinaio di metri più basso, con un percorso più diretto verso la pianura. Evoluzione neotettonica dell’Italia nord orientale, </a:t>
            </a:r>
            <a:r>
              <a:rPr lang="it-IT" baseline="0" dirty="0" err="1" smtClean="0"/>
              <a:t>Zanferrari</a:t>
            </a:r>
            <a:r>
              <a:rPr lang="it-IT" baseline="0" dirty="0" smtClean="0"/>
              <a:t> </a:t>
            </a:r>
            <a:r>
              <a:rPr lang="it-IT" baseline="0" dirty="0" err="1" smtClean="0"/>
              <a:t>et</a:t>
            </a:r>
            <a:r>
              <a:rPr lang="it-IT" baseline="0" dirty="0" smtClean="0"/>
              <a:t> al, 1982</a:t>
            </a:r>
          </a:p>
          <a:p>
            <a:r>
              <a:rPr lang="it-IT" baseline="0" dirty="0" err="1" smtClean="0"/>
              <a:t>Bigonda</a:t>
            </a:r>
            <a:r>
              <a:rPr lang="it-IT" baseline="0" dirty="0" smtClean="0"/>
              <a:t> poteva essere una sorgente che si apriva a livello di un fondovalle 100m più alto dell’attuale, scaricando verso la conca di </a:t>
            </a:r>
            <a:r>
              <a:rPr lang="it-IT" baseline="0" dirty="0" err="1" smtClean="0"/>
              <a:t>Arsiè</a:t>
            </a:r>
            <a:r>
              <a:rPr lang="it-IT" baseline="0" dirty="0" smtClean="0"/>
              <a:t>, attualmente valle sospesa a circa 350m </a:t>
            </a:r>
            <a:r>
              <a:rPr lang="it-IT" baseline="0" dirty="0" err="1" smtClean="0"/>
              <a:t>slm</a:t>
            </a:r>
            <a:r>
              <a:rPr lang="it-IT" baseline="0" dirty="0" smtClean="0"/>
              <a:t>. Grotte del Veneto, </a:t>
            </a:r>
            <a:r>
              <a:rPr lang="it-IT" baseline="0" dirty="0" err="1" smtClean="0"/>
              <a:t>Mietto</a:t>
            </a:r>
            <a:r>
              <a:rPr lang="it-IT" baseline="0" dirty="0" smtClean="0"/>
              <a:t> e Sauro, 2000</a:t>
            </a:r>
          </a:p>
          <a:p>
            <a:r>
              <a:rPr lang="it-IT" baseline="0" dirty="0" smtClean="0"/>
              <a:t>Si è abbassato il sistema, attivate sorgenti più basse, il livello 1 lavora solo in caso di piene eccessive.</a:t>
            </a:r>
          </a:p>
          <a:p>
            <a:r>
              <a:rPr lang="it-IT" baseline="0" dirty="0" smtClean="0"/>
              <a:t>Foto con deposito fluviale ben classato, </a:t>
            </a:r>
            <a:r>
              <a:rPr lang="it-IT" baseline="0" dirty="0" err="1" smtClean="0"/>
              <a:t>polimittico</a:t>
            </a:r>
            <a:r>
              <a:rPr lang="it-IT" baseline="0" dirty="0" smtClean="0"/>
              <a:t> (dolomia, </a:t>
            </a:r>
            <a:r>
              <a:rPr lang="it-IT" baseline="0" dirty="0" err="1" smtClean="0"/>
              <a:t>granitoidi</a:t>
            </a:r>
            <a:r>
              <a:rPr lang="it-IT" baseline="0" dirty="0" smtClean="0"/>
              <a:t>..) trasportati  all’interno della grotta da un antico fiume, prova che l’ingresso era a livello della valle.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Bigonda</a:t>
            </a:r>
            <a:r>
              <a:rPr lang="it-IT" baseline="0" dirty="0" smtClean="0"/>
              <a:t> si sviluppa maggiormente su freatici scavati al livello della paleo tavola d’acqua.</a:t>
            </a:r>
          </a:p>
          <a:p>
            <a:r>
              <a:rPr lang="it-IT" baseline="0" dirty="0" smtClean="0"/>
              <a:t>Importante sviluppo di condotti vadosi o freatici con approfondimento vadoso lungo </a:t>
            </a:r>
            <a:r>
              <a:rPr lang="it-IT" baseline="0" dirty="0" err="1" smtClean="0"/>
              <a:t>dip</a:t>
            </a:r>
            <a:r>
              <a:rPr lang="it-IT" baseline="0" dirty="0" smtClean="0"/>
              <a:t>.</a:t>
            </a:r>
          </a:p>
          <a:p>
            <a:r>
              <a:rPr lang="it-IT" baseline="0" dirty="0" smtClean="0"/>
              <a:t>Fratture e faglie approvvigionano d’acqua il sistema e ne controllano le fasi d’approfondimento.</a:t>
            </a:r>
          </a:p>
          <a:p>
            <a:r>
              <a:rPr lang="it-IT" baseline="0" dirty="0" smtClean="0"/>
              <a:t>L’approfondimento è legato all’evoluzione morfologica dell’altopiano e valli limitrofe.</a:t>
            </a: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L’altopiano è limitato a sud dalla linea Bassano e a nord dalla linea </a:t>
            </a:r>
            <a:r>
              <a:rPr lang="it-IT" baseline="0" dirty="0" err="1" smtClean="0"/>
              <a:t>Val</a:t>
            </a:r>
            <a:r>
              <a:rPr lang="it-IT" baseline="0" dirty="0" smtClean="0"/>
              <a:t> Sella, sovrascorrimenti formati in conseguenza alla collisione continentale fra Africa e Europa nel Miocene. La linea Bassano è </a:t>
            </a:r>
            <a:r>
              <a:rPr lang="it-IT" baseline="0" dirty="0" err="1" smtClean="0"/>
              <a:t>sudvergente</a:t>
            </a:r>
            <a:r>
              <a:rPr lang="it-IT" baseline="0" dirty="0" smtClean="0"/>
              <a:t>, la linea </a:t>
            </a:r>
            <a:r>
              <a:rPr lang="it-IT" baseline="0" dirty="0" err="1" smtClean="0"/>
              <a:t>Valsella</a:t>
            </a:r>
            <a:r>
              <a:rPr lang="it-IT" baseline="0" dirty="0" smtClean="0"/>
              <a:t> è la relativa antitetica, la loro azione ha provocato il sollevamento pop up dell’altopiano.</a:t>
            </a:r>
          </a:p>
          <a:p>
            <a:r>
              <a:rPr lang="it-IT" baseline="0" dirty="0" smtClean="0"/>
              <a:t>Secondariamente sono presenti dei sistemi di lineamenti NS dovuti alla distensione in questa zona di </a:t>
            </a:r>
            <a:r>
              <a:rPr lang="it-IT" baseline="0" dirty="0" err="1" smtClean="0"/>
              <a:t>avampaese</a:t>
            </a:r>
            <a:r>
              <a:rPr lang="it-IT" baseline="0" dirty="0" smtClean="0"/>
              <a:t> della catena alpina in formazione.</a:t>
            </a:r>
          </a:p>
          <a:p>
            <a:r>
              <a:rPr lang="it-IT" baseline="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La grotta si sviluppa interamente nella DP (mettere foto fossili?) del </a:t>
            </a:r>
            <a:r>
              <a:rPr lang="it-IT" baseline="0" dirty="0" err="1" smtClean="0"/>
              <a:t>Norico</a:t>
            </a:r>
            <a:r>
              <a:rPr lang="it-IT" baseline="0" dirty="0" smtClean="0"/>
              <a:t> Retico (230-200Ma) che rappresenta ambiente di mare basso con alternanza di livelli </a:t>
            </a:r>
            <a:r>
              <a:rPr lang="it-IT" baseline="0" dirty="0" err="1" smtClean="0"/>
              <a:t>stromatolitici</a:t>
            </a:r>
            <a:r>
              <a:rPr lang="it-IT" baseline="0" dirty="0" smtClean="0"/>
              <a:t>, brecce, livelli </a:t>
            </a:r>
            <a:r>
              <a:rPr lang="it-IT" baseline="0" dirty="0" err="1" smtClean="0"/>
              <a:t>decimetrici</a:t>
            </a:r>
            <a:r>
              <a:rPr lang="it-IT" baseline="0" dirty="0" smtClean="0"/>
              <a:t> compatti a granulometria più fine.</a:t>
            </a:r>
          </a:p>
          <a:p>
            <a:r>
              <a:rPr lang="it-IT" baseline="0" dirty="0" smtClean="0"/>
              <a:t>La successione continua con il gruppo dei Calcari Grigi, in quest’area rappresentato dalla FM Monte </a:t>
            </a:r>
            <a:r>
              <a:rPr lang="it-IT" baseline="0" dirty="0" err="1" smtClean="0"/>
              <a:t>Zugna</a:t>
            </a:r>
            <a:r>
              <a:rPr lang="it-IT" baseline="0" dirty="0" smtClean="0"/>
              <a:t> (calcari </a:t>
            </a:r>
            <a:r>
              <a:rPr lang="it-IT" baseline="0" dirty="0" err="1" smtClean="0"/>
              <a:t>micritici</a:t>
            </a:r>
            <a:r>
              <a:rPr lang="it-IT" baseline="0" dirty="0" smtClean="0"/>
              <a:t>, oolitici , bioclastici) e FM </a:t>
            </a:r>
            <a:r>
              <a:rPr lang="it-IT" baseline="0" dirty="0" err="1" smtClean="0"/>
              <a:t>Rotzo</a:t>
            </a:r>
            <a:r>
              <a:rPr lang="it-IT" baseline="0" dirty="0" smtClean="0"/>
              <a:t> (</a:t>
            </a:r>
            <a:r>
              <a:rPr lang="it-IT" baseline="0" dirty="0" err="1" smtClean="0"/>
              <a:t>litofacies</a:t>
            </a:r>
            <a:r>
              <a:rPr lang="it-IT" baseline="0" dirty="0" smtClean="0"/>
              <a:t> a </a:t>
            </a:r>
            <a:r>
              <a:rPr lang="it-IT" baseline="0" dirty="0" err="1" smtClean="0"/>
              <a:t>calcareniti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calcilutiti</a:t>
            </a:r>
            <a:r>
              <a:rPr lang="it-IT" baseline="0" dirty="0" smtClean="0"/>
              <a:t>). Indicano un ambiente di mare poco profondo.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L’altopiano sommitale è</a:t>
            </a:r>
            <a:r>
              <a:rPr lang="it-IT" baseline="0" dirty="0" smtClean="0"/>
              <a:t> modellato principalmente da forme </a:t>
            </a:r>
            <a:r>
              <a:rPr lang="it-IT" baseline="0" dirty="0" err="1" smtClean="0"/>
              <a:t>glaciocarsiche</a:t>
            </a:r>
            <a:r>
              <a:rPr lang="it-IT" baseline="0" dirty="0" smtClean="0"/>
              <a:t> (</a:t>
            </a:r>
            <a:r>
              <a:rPr lang="it-IT" baseline="0" dirty="0" err="1" smtClean="0"/>
              <a:t>es</a:t>
            </a:r>
            <a:r>
              <a:rPr lang="it-IT" baseline="0" dirty="0" smtClean="0"/>
              <a:t> doline obliterate) dovuta ai cicli glaciali e interglaciali pleistocenici.</a:t>
            </a:r>
            <a:endParaRPr lang="it-IT" dirty="0" smtClean="0"/>
          </a:p>
          <a:p>
            <a:r>
              <a:rPr lang="it-IT" dirty="0" smtClean="0"/>
              <a:t>Ritroviamo tipiche forme </a:t>
            </a:r>
            <a:r>
              <a:rPr lang="it-IT" dirty="0" err="1" smtClean="0"/>
              <a:t>epicarsiche</a:t>
            </a:r>
            <a:r>
              <a:rPr lang="it-IT" dirty="0" smtClean="0"/>
              <a:t> come i </a:t>
            </a:r>
            <a:r>
              <a:rPr lang="it-IT" dirty="0" err="1" smtClean="0"/>
              <a:t>karren</a:t>
            </a:r>
            <a:r>
              <a:rPr lang="it-IT" dirty="0" smtClean="0"/>
              <a:t> in foto.</a:t>
            </a:r>
            <a:endParaRPr lang="it-IT" baseline="0" dirty="0" smtClean="0"/>
          </a:p>
          <a:p>
            <a:r>
              <a:rPr lang="it-IT" dirty="0" smtClean="0"/>
              <a:t>Le fratture N-S</a:t>
            </a:r>
            <a:r>
              <a:rPr lang="it-IT" baseline="0" dirty="0" smtClean="0"/>
              <a:t> permettono l’infiltrazione d’acqua nel sottosuolo accentuando lo sviluppo di cavità carsiche.</a:t>
            </a:r>
          </a:p>
          <a:p>
            <a:r>
              <a:rPr lang="it-IT" baseline="0" dirty="0" smtClean="0"/>
              <a:t>Nel catasto grotte del 1993 son presenti 276 cavità in questo settore d’altopiano di cui 6 più profonde di 100m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La grotta è stata scoperta negli anni 50, documentata</a:t>
            </a:r>
            <a:r>
              <a:rPr lang="it-IT" baseline="0" dirty="0" smtClean="0"/>
              <a:t> la fauna, gli </a:t>
            </a:r>
            <a:r>
              <a:rPr lang="it-IT" baseline="0" dirty="0" err="1" smtClean="0"/>
              <a:t>speleotemi</a:t>
            </a:r>
            <a:r>
              <a:rPr lang="it-IT" baseline="0" dirty="0" smtClean="0"/>
              <a:t>, la geologia per i primi 3 km.</a:t>
            </a:r>
          </a:p>
          <a:p>
            <a:r>
              <a:rPr lang="it-IT" dirty="0" smtClean="0"/>
              <a:t>E’ </a:t>
            </a:r>
            <a:r>
              <a:rPr lang="it-IT" baseline="0" dirty="0" smtClean="0"/>
              <a:t>stata presentata al congresso internazionale di speleologia di Parigi come esempio di  grotta a elevato sviluppo nella dolomia, ritenuta fino ad allora una roccia debolmente </a:t>
            </a:r>
            <a:r>
              <a:rPr lang="it-IT" baseline="0" dirty="0" err="1" smtClean="0"/>
              <a:t>carsificabile</a:t>
            </a:r>
            <a:r>
              <a:rPr lang="it-IT" baseline="0" dirty="0" smtClean="0"/>
              <a:t>. (A. </a:t>
            </a:r>
            <a:r>
              <a:rPr lang="it-IT" baseline="0" dirty="0" err="1" smtClean="0"/>
              <a:t>Galvagni</a:t>
            </a:r>
            <a:r>
              <a:rPr lang="it-IT" baseline="0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L’esplorazione difficile per elevata</a:t>
            </a:r>
            <a:r>
              <a:rPr lang="it-IT" baseline="0" dirty="0" smtClean="0"/>
              <a:t> presenza acqua (sifoni) e centinaia di metri d’arrampicate per accedere alle zone profonde anche per questo le </a:t>
            </a:r>
            <a:r>
              <a:rPr lang="it-IT" baseline="0" dirty="0" smtClean="0"/>
              <a:t>pubblicazioni scientifiche in bibliografia riguardano solamente i primi km di grotta.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Il gruppo grotte selva di cui faccio parte ha continuato a incrementare lo sviluppo della cavità, attualmente 37km.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Solo recentemente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sono state risalite, esplorate e mappate un gran numero di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faglie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fratture, ora questi dati possono essere discussi da un punto di vista geologico strutturale.</a:t>
            </a:r>
          </a:p>
          <a:p>
            <a:endParaRPr lang="it-IT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aseline="0" dirty="0" smtClean="0"/>
              <a:t>Il rilievo geologico consiste nel misurare:</a:t>
            </a:r>
          </a:p>
          <a:p>
            <a:r>
              <a:rPr lang="it-IT" baseline="0" dirty="0" smtClean="0"/>
              <a:t>-giacitura di strati, fratture e faglie</a:t>
            </a:r>
          </a:p>
          <a:p>
            <a:r>
              <a:rPr lang="it-IT" baseline="0" dirty="0" smtClean="0"/>
              <a:t>-Analizzare le superfici di faglie e fratture per info cinematiche</a:t>
            </a:r>
          </a:p>
          <a:p>
            <a:r>
              <a:rPr lang="it-IT" baseline="0" dirty="0" smtClean="0"/>
              <a:t>-identificare litologie</a:t>
            </a:r>
          </a:p>
          <a:p>
            <a:r>
              <a:rPr lang="it-IT" dirty="0" smtClean="0"/>
              <a:t>Il</a:t>
            </a:r>
            <a:r>
              <a:rPr lang="it-IT" baseline="0" dirty="0" smtClean="0"/>
              <a:t> r</a:t>
            </a:r>
            <a:r>
              <a:rPr lang="it-IT" dirty="0" smtClean="0"/>
              <a:t>ilievo</a:t>
            </a:r>
            <a:r>
              <a:rPr lang="it-IT" baseline="0" dirty="0" smtClean="0"/>
              <a:t> topografico serve per mappare la cavità attraverso una successione di linee orientate nello spazio, misurando altezza larghezza media del tratto viene determinato il volume e morfologia dei condotti per analisi sulla loro genesi.</a:t>
            </a:r>
          </a:p>
          <a:p>
            <a:r>
              <a:rPr lang="it-IT" dirty="0" smtClean="0"/>
              <a:t>I dati topografici raccolti sono inseriti inizialmente in un foglio di calcolo,</a:t>
            </a:r>
            <a:r>
              <a:rPr lang="it-IT" baseline="0" dirty="0" smtClean="0"/>
              <a:t> con migliaia di dati.</a:t>
            </a:r>
          </a:p>
          <a:p>
            <a:r>
              <a:rPr lang="it-IT" baseline="0" dirty="0" smtClean="0"/>
              <a:t>Successivamente importato in un software di cave </a:t>
            </a:r>
            <a:r>
              <a:rPr lang="it-IT" baseline="0" dirty="0" err="1" smtClean="0"/>
              <a:t>mapping</a:t>
            </a:r>
            <a:r>
              <a:rPr lang="it-IT" baseline="0" dirty="0" smtClean="0"/>
              <a:t> che ricostruisce il modello 3d della grotta.</a:t>
            </a:r>
          </a:p>
          <a:p>
            <a:r>
              <a:rPr lang="it-IT" baseline="0" dirty="0" smtClean="0"/>
              <a:t>Si può esportare in maniera </a:t>
            </a:r>
            <a:r>
              <a:rPr lang="it-IT" baseline="0" dirty="0" err="1" smtClean="0"/>
              <a:t>georeferenziata</a:t>
            </a:r>
            <a:r>
              <a:rPr lang="it-IT" baseline="0" dirty="0" smtClean="0"/>
              <a:t> in ambiente GIS: per ad esempio studiare la grotta sovrapponendola a carte litologiche, lineamenti strutturali.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 vede la Valsugana e il</a:t>
            </a:r>
            <a:r>
              <a:rPr lang="it-IT" baseline="0" dirty="0" smtClean="0"/>
              <a:t> ripido pendio che porta all’altopiano sommitale.</a:t>
            </a:r>
          </a:p>
          <a:p>
            <a:r>
              <a:rPr lang="it-IT" baseline="0" dirty="0" smtClean="0"/>
              <a:t>La grotta ha un importante sviluppo da sud a nord planare, su più livelli, connessi da spaccature verticali, con grande densità di condotti in corrispondenza di un avvallamento</a:t>
            </a:r>
            <a:endParaRPr lang="it-IT" dirty="0" smtClean="0"/>
          </a:p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Questa immagine rappresenta l’altopiano fratturato, queste fratture costituiscono vie preferenziali di assorbimento d’acqua per formare la grotta.</a:t>
            </a:r>
            <a:endParaRPr lang="it-IT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Vicino alla grotta ci sono 3 inghiottitoi di cui uno profondo oltre </a:t>
            </a:r>
            <a:r>
              <a:rPr lang="it-IT" baseline="0" dirty="0" smtClean="0"/>
              <a:t>1000m, attualmente non connessi alla </a:t>
            </a:r>
            <a:r>
              <a:rPr lang="it-IT" baseline="0" dirty="0" err="1" smtClean="0"/>
              <a:t>bigonda</a:t>
            </a:r>
            <a:endParaRPr lang="it-IT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Nel punto più a ovest la grotta sembra iniziare da una grande zona di faglia.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25EA4-0F7F-48EA-9005-6E3D59414CE0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CF7E4-F166-4A5C-B0AD-581630AC0392}" type="datetimeFigureOut">
              <a:rPr lang="it-IT" smtClean="0"/>
              <a:pPr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2620E-8C3C-4416-B953-6A54B829089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tiff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tefano\Desktop\filmato%20bigonda.avi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2880320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CONTROL ON THE BIGONDA CAVE DEVELOPMENT</a:t>
            </a:r>
            <a:b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(NE AREA OF 7 COMUNI PLATEAU)</a:t>
            </a:r>
            <a:endParaRPr lang="it-IT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656184"/>
          </a:xfrm>
        </p:spPr>
        <p:txBody>
          <a:bodyPr>
            <a:normAutofit fontScale="92500" lnSpcReduction="10000"/>
          </a:bodyPr>
          <a:lstStyle/>
          <a:p>
            <a:r>
              <a:rPr lang="it-IT" sz="2000" dirty="0" smtClean="0">
                <a:solidFill>
                  <a:schemeClr val="tx1"/>
                </a:solidFill>
              </a:rPr>
              <a:t>STUDENT: STEFANO MARIGHETTI</a:t>
            </a:r>
          </a:p>
          <a:p>
            <a:r>
              <a:rPr lang="it-IT" sz="2000" dirty="0" smtClean="0">
                <a:solidFill>
                  <a:schemeClr val="tx1"/>
                </a:solidFill>
              </a:rPr>
              <a:t>TUTOR: DARIO ZAMPIERI</a:t>
            </a:r>
          </a:p>
          <a:p>
            <a:r>
              <a:rPr lang="it-IT" sz="2000" dirty="0" smtClean="0">
                <a:solidFill>
                  <a:schemeClr val="tx1"/>
                </a:solidFill>
              </a:rPr>
              <a:t>CO-TUTOR: ANDREA NINFO</a:t>
            </a:r>
          </a:p>
          <a:p>
            <a:endParaRPr lang="it-IT" sz="2000" dirty="0" smtClean="0">
              <a:solidFill>
                <a:schemeClr val="tx1"/>
              </a:solidFill>
            </a:endParaRPr>
          </a:p>
          <a:p>
            <a:r>
              <a:rPr lang="it-IT" sz="2000" dirty="0" smtClean="0">
                <a:solidFill>
                  <a:schemeClr val="tx1"/>
                </a:solidFill>
              </a:rPr>
              <a:t>22-07-2015</a:t>
            </a:r>
            <a:endParaRPr lang="it-IT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1080119" cy="106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1979712" y="476672"/>
            <a:ext cx="54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 smtClean="0"/>
              <a:t>University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Padua</a:t>
            </a:r>
            <a:endParaRPr lang="it-IT" sz="2400" dirty="0" smtClean="0"/>
          </a:p>
          <a:p>
            <a:pPr algn="ctr"/>
            <a:r>
              <a:rPr lang="it-IT" sz="2000" dirty="0" err="1" smtClean="0"/>
              <a:t>Department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Geosciences</a:t>
            </a:r>
            <a:endParaRPr lang="it-IT" sz="2000" dirty="0" smtClean="0"/>
          </a:p>
          <a:p>
            <a:pPr algn="ctr"/>
            <a:r>
              <a:rPr lang="it-IT" sz="2000" dirty="0" err="1" smtClean="0"/>
              <a:t>Degree</a:t>
            </a:r>
            <a:r>
              <a:rPr lang="it-IT" sz="2000" dirty="0" smtClean="0"/>
              <a:t> </a:t>
            </a:r>
            <a:r>
              <a:rPr lang="it-IT" sz="2000" dirty="0" err="1" smtClean="0"/>
              <a:t>Thesis</a:t>
            </a:r>
            <a:r>
              <a:rPr lang="it-IT" sz="2000" dirty="0" smtClean="0"/>
              <a:t> on </a:t>
            </a:r>
            <a:r>
              <a:rPr lang="it-IT" sz="2000" dirty="0" err="1" smtClean="0"/>
              <a:t>Geological</a:t>
            </a:r>
            <a:r>
              <a:rPr lang="it-IT" sz="2000" dirty="0" smtClean="0"/>
              <a:t> </a:t>
            </a:r>
            <a:r>
              <a:rPr lang="it-IT" sz="2000" dirty="0" err="1" smtClean="0"/>
              <a:t>Sciences</a:t>
            </a:r>
            <a:endParaRPr lang="it-IT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magine 35" descr="2015-07-06 09.21.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801888"/>
            <a:ext cx="6084168" cy="4056112"/>
          </a:xfrm>
          <a:prstGeom prst="rect">
            <a:avLst/>
          </a:prstGeom>
        </p:spPr>
      </p:pic>
      <p:grpSp>
        <p:nvGrpSpPr>
          <p:cNvPr id="2" name="Gruppo 33"/>
          <p:cNvGrpSpPr/>
          <p:nvPr/>
        </p:nvGrpSpPr>
        <p:grpSpPr>
          <a:xfrm>
            <a:off x="0" y="0"/>
            <a:ext cx="6532190" cy="4018756"/>
            <a:chOff x="56034" y="418356"/>
            <a:chExt cx="9031932" cy="6021288"/>
          </a:xfrm>
        </p:grpSpPr>
        <p:pic>
          <p:nvPicPr>
            <p:cNvPr id="4" name="Immagine 3" descr="faglia assorbimento altopian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034" y="418356"/>
              <a:ext cx="9031932" cy="6021288"/>
            </a:xfrm>
            <a:prstGeom prst="rect">
              <a:avLst/>
            </a:prstGeom>
          </p:spPr>
        </p:pic>
        <p:sp>
          <p:nvSpPr>
            <p:cNvPr id="15" name="Figura a mano libera 14"/>
            <p:cNvSpPr/>
            <p:nvPr/>
          </p:nvSpPr>
          <p:spPr>
            <a:xfrm>
              <a:off x="395536" y="4149080"/>
              <a:ext cx="5661498" cy="664723"/>
            </a:xfrm>
            <a:custGeom>
              <a:avLst/>
              <a:gdLst>
                <a:gd name="connsiteX0" fmla="*/ 0 w 5661498"/>
                <a:gd name="connsiteY0" fmla="*/ 252919 h 664723"/>
                <a:gd name="connsiteX1" fmla="*/ 2607012 w 5661498"/>
                <a:gd name="connsiteY1" fmla="*/ 622570 h 664723"/>
                <a:gd name="connsiteX2" fmla="*/ 5661498 w 5661498"/>
                <a:gd name="connsiteY2" fmla="*/ 0 h 664723"/>
                <a:gd name="connsiteX3" fmla="*/ 5661498 w 5661498"/>
                <a:gd name="connsiteY3" fmla="*/ 0 h 66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1498" h="664723">
                  <a:moveTo>
                    <a:pt x="0" y="252919"/>
                  </a:moveTo>
                  <a:cubicBezTo>
                    <a:pt x="831714" y="458821"/>
                    <a:pt x="1663429" y="664723"/>
                    <a:pt x="2607012" y="622570"/>
                  </a:cubicBezTo>
                  <a:cubicBezTo>
                    <a:pt x="3550595" y="580417"/>
                    <a:pt x="5661498" y="0"/>
                    <a:pt x="5661498" y="0"/>
                  </a:cubicBezTo>
                  <a:lnTo>
                    <a:pt x="5661498" y="0"/>
                  </a:lnTo>
                </a:path>
              </a:pathLst>
            </a:cu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7" name="Connettore 1 16"/>
            <p:cNvCxnSpPr/>
            <p:nvPr/>
          </p:nvCxnSpPr>
          <p:spPr>
            <a:xfrm flipH="1">
              <a:off x="6300192" y="980728"/>
              <a:ext cx="1224136" cy="388843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igura a mano libera 17"/>
            <p:cNvSpPr/>
            <p:nvPr/>
          </p:nvSpPr>
          <p:spPr>
            <a:xfrm>
              <a:off x="539552" y="2852936"/>
              <a:ext cx="5661498" cy="664723"/>
            </a:xfrm>
            <a:custGeom>
              <a:avLst/>
              <a:gdLst>
                <a:gd name="connsiteX0" fmla="*/ 0 w 5661498"/>
                <a:gd name="connsiteY0" fmla="*/ 252919 h 664723"/>
                <a:gd name="connsiteX1" fmla="*/ 2607012 w 5661498"/>
                <a:gd name="connsiteY1" fmla="*/ 622570 h 664723"/>
                <a:gd name="connsiteX2" fmla="*/ 5661498 w 5661498"/>
                <a:gd name="connsiteY2" fmla="*/ 0 h 664723"/>
                <a:gd name="connsiteX3" fmla="*/ 5661498 w 5661498"/>
                <a:gd name="connsiteY3" fmla="*/ 0 h 66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1498" h="664723">
                  <a:moveTo>
                    <a:pt x="0" y="252919"/>
                  </a:moveTo>
                  <a:cubicBezTo>
                    <a:pt x="831714" y="458821"/>
                    <a:pt x="1663429" y="664723"/>
                    <a:pt x="2607012" y="622570"/>
                  </a:cubicBezTo>
                  <a:cubicBezTo>
                    <a:pt x="3550595" y="580417"/>
                    <a:pt x="5661498" y="0"/>
                    <a:pt x="5661498" y="0"/>
                  </a:cubicBezTo>
                  <a:lnTo>
                    <a:pt x="5661498" y="0"/>
                  </a:lnTo>
                </a:path>
              </a:pathLst>
            </a:cu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1 23"/>
            <p:cNvCxnSpPr/>
            <p:nvPr/>
          </p:nvCxnSpPr>
          <p:spPr>
            <a:xfrm flipV="1">
              <a:off x="7020272" y="3140968"/>
              <a:ext cx="1440160" cy="504056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 flipV="1">
              <a:off x="7174162" y="1671999"/>
              <a:ext cx="1512169" cy="648072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sellaDiTesto 26"/>
          <p:cNvSpPr txBox="1"/>
          <p:nvPr/>
        </p:nvSpPr>
        <p:spPr>
          <a:xfrm>
            <a:off x="5508104" y="2132856"/>
            <a:ext cx="100811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Bedding</a:t>
            </a:r>
            <a:r>
              <a:rPr lang="it-IT" sz="1400" dirty="0" smtClean="0"/>
              <a:t>:</a:t>
            </a:r>
          </a:p>
          <a:p>
            <a:r>
              <a:rPr lang="it-IT" sz="1400" dirty="0" smtClean="0"/>
              <a:t>10°</a:t>
            </a:r>
            <a:r>
              <a:rPr lang="it-IT" sz="1400" dirty="0" smtClean="0">
                <a:sym typeface="Wingdings" pitchFamily="2" charset="2"/>
              </a:rPr>
              <a:t></a:t>
            </a:r>
            <a:r>
              <a:rPr lang="it-IT" sz="1400" dirty="0" smtClean="0"/>
              <a:t>130N</a:t>
            </a:r>
            <a:endParaRPr lang="it-IT" sz="14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3203848" y="260648"/>
            <a:ext cx="122413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Normal</a:t>
            </a:r>
            <a:r>
              <a:rPr lang="it-IT" sz="1400" dirty="0" smtClean="0"/>
              <a:t> Fault:</a:t>
            </a:r>
          </a:p>
          <a:p>
            <a:r>
              <a:rPr lang="it-IT" sz="1400" dirty="0" smtClean="0"/>
              <a:t>65°</a:t>
            </a:r>
            <a:r>
              <a:rPr lang="it-IT" sz="1400" dirty="0" smtClean="0">
                <a:sym typeface="Wingdings" pitchFamily="2" charset="2"/>
              </a:rPr>
              <a:t>6</a:t>
            </a:r>
            <a:r>
              <a:rPr lang="it-IT" sz="1400" dirty="0" smtClean="0"/>
              <a:t>0N</a:t>
            </a:r>
            <a:endParaRPr lang="it-IT" sz="1400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0" y="4797152"/>
            <a:ext cx="2915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Absorption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zone</a:t>
            </a:r>
          </a:p>
        </p:txBody>
      </p:sp>
      <p:cxnSp>
        <p:nvCxnSpPr>
          <p:cNvPr id="38" name="Connettore 7 37"/>
          <p:cNvCxnSpPr/>
          <p:nvPr/>
        </p:nvCxnSpPr>
        <p:spPr>
          <a:xfrm rot="16200000" flipH="1">
            <a:off x="3779912" y="5085184"/>
            <a:ext cx="1440160" cy="720080"/>
          </a:xfrm>
          <a:prstGeom prst="curvedConnector3">
            <a:avLst>
              <a:gd name="adj1" fmla="val 60078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39"/>
          <p:cNvCxnSpPr/>
          <p:nvPr/>
        </p:nvCxnSpPr>
        <p:spPr>
          <a:xfrm rot="16200000" flipH="1">
            <a:off x="5652120" y="5805264"/>
            <a:ext cx="1008112" cy="288032"/>
          </a:xfrm>
          <a:prstGeom prst="curvedConnector3">
            <a:avLst>
              <a:gd name="adj1" fmla="val 60078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7 41"/>
          <p:cNvCxnSpPr/>
          <p:nvPr/>
        </p:nvCxnSpPr>
        <p:spPr>
          <a:xfrm rot="16200000" flipH="1">
            <a:off x="7092280" y="6165304"/>
            <a:ext cx="504056" cy="72008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/>
          <p:nvPr/>
        </p:nvCxnSpPr>
        <p:spPr>
          <a:xfrm>
            <a:off x="2843808" y="5157192"/>
            <a:ext cx="1368152" cy="1080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/>
          <p:nvPr/>
        </p:nvCxnSpPr>
        <p:spPr>
          <a:xfrm flipV="1">
            <a:off x="2843808" y="3861048"/>
            <a:ext cx="1296144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/>
          <p:cNvCxnSpPr/>
          <p:nvPr/>
        </p:nvCxnSpPr>
        <p:spPr>
          <a:xfrm flipH="1">
            <a:off x="4788024" y="980728"/>
            <a:ext cx="144016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/>
          <p:cNvCxnSpPr/>
          <p:nvPr/>
        </p:nvCxnSpPr>
        <p:spPr>
          <a:xfrm flipV="1">
            <a:off x="5220072" y="1052736"/>
            <a:ext cx="144016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6156176" y="260648"/>
            <a:ext cx="5040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it-IT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131840" y="2204864"/>
            <a:ext cx="1440160" cy="36933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schemeClr val="tx1">
                <a:alpha val="50000"/>
              </a:schemeClr>
            </a:innerShdw>
          </a:effectLst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</a:rPr>
              <a:t>drag </a:t>
            </a:r>
            <a:r>
              <a:rPr lang="it-IT" dirty="0" err="1" smtClean="0">
                <a:solidFill>
                  <a:srgbClr val="FFFF00"/>
                </a:solidFill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</a:rPr>
              <a:t>folds</a:t>
            </a:r>
            <a:endParaRPr lang="it-IT" dirty="0">
              <a:solidFill>
                <a:srgbClr val="FFFF00"/>
              </a:solidFill>
              <a:effectLst>
                <a:outerShdw blurRad="38100" dist="38100" dir="2700000" algn="tl">
                  <a:schemeClr val="bg1">
                    <a:alpha val="43000"/>
                  </a:schemeClr>
                </a:outerShdw>
              </a:effectLst>
            </a:endParaRPr>
          </a:p>
        </p:txBody>
      </p:sp>
      <p:cxnSp>
        <p:nvCxnSpPr>
          <p:cNvPr id="23" name="Connettore 2 22"/>
          <p:cNvCxnSpPr/>
          <p:nvPr/>
        </p:nvCxnSpPr>
        <p:spPr>
          <a:xfrm>
            <a:off x="5508104" y="260648"/>
            <a:ext cx="648072" cy="200055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  <a:scene3d>
            <a:camera prst="isometricOffAxis2Top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9552" y="1412776"/>
            <a:ext cx="8064896" cy="403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5148064" y="4365104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bg1"/>
                </a:solidFill>
              </a:rPr>
              <a:t>San Valentino’s </a:t>
            </a:r>
            <a:r>
              <a:rPr lang="it-IT" sz="1200" dirty="0" err="1" smtClean="0">
                <a:solidFill>
                  <a:schemeClr val="bg1"/>
                </a:solidFill>
              </a:rPr>
              <a:t>gallery</a:t>
            </a:r>
            <a:endParaRPr lang="it-IT" sz="1200" dirty="0">
              <a:solidFill>
                <a:schemeClr val="bg1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>
          <a:xfrm flipH="1">
            <a:off x="1619672" y="2204864"/>
            <a:ext cx="576064" cy="13681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flipH="1">
            <a:off x="1115616" y="2060848"/>
            <a:ext cx="720080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e 7"/>
          <p:cNvSpPr/>
          <p:nvPr/>
        </p:nvSpPr>
        <p:spPr>
          <a:xfrm>
            <a:off x="971600" y="1916832"/>
            <a:ext cx="1872208" cy="2016224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7452320" y="4797152"/>
            <a:ext cx="1416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     </a:t>
            </a:r>
            <a:r>
              <a:rPr lang="it-IT" sz="1600" dirty="0" err="1" smtClean="0">
                <a:solidFill>
                  <a:srgbClr val="FF0000"/>
                </a:solidFill>
              </a:rPr>
              <a:t>Bedding</a:t>
            </a:r>
            <a:endParaRPr lang="it-IT" sz="1600" dirty="0" smtClean="0">
              <a:solidFill>
                <a:srgbClr val="FF0000"/>
              </a:solidFill>
            </a:endParaRPr>
          </a:p>
          <a:p>
            <a:r>
              <a:rPr lang="it-IT" sz="1600" dirty="0" smtClean="0">
                <a:solidFill>
                  <a:srgbClr val="FF0000"/>
                </a:solidFill>
              </a:rPr>
              <a:t>20°</a:t>
            </a:r>
            <a:r>
              <a:rPr lang="it-IT" sz="1600" dirty="0" smtClean="0">
                <a:solidFill>
                  <a:srgbClr val="FF0000"/>
                </a:solidFill>
                <a:sym typeface="Wingdings" pitchFamily="2" charset="2"/>
              </a:rPr>
              <a:t>N112</a:t>
            </a:r>
            <a:endParaRPr lang="it-IT" sz="1600" dirty="0">
              <a:solidFill>
                <a:srgbClr val="FF0000"/>
              </a:solidFill>
            </a:endParaRPr>
          </a:p>
        </p:txBody>
      </p:sp>
      <p:grpSp>
        <p:nvGrpSpPr>
          <p:cNvPr id="2" name="Gruppo 26"/>
          <p:cNvGrpSpPr/>
          <p:nvPr/>
        </p:nvGrpSpPr>
        <p:grpSpPr>
          <a:xfrm>
            <a:off x="7092280" y="4941168"/>
            <a:ext cx="288032" cy="404664"/>
            <a:chOff x="8100392" y="404664"/>
            <a:chExt cx="285578" cy="394567"/>
          </a:xfrm>
          <a:scene3d>
            <a:camera prst="isometricOffAxis2Top"/>
            <a:lightRig rig="threePt" dir="t"/>
          </a:scene3d>
        </p:grpSpPr>
        <p:cxnSp>
          <p:nvCxnSpPr>
            <p:cNvPr id="28" name="Connettore 1 27"/>
            <p:cNvCxnSpPr/>
            <p:nvPr/>
          </p:nvCxnSpPr>
          <p:spPr>
            <a:xfrm flipH="1">
              <a:off x="8100392" y="404664"/>
              <a:ext cx="178486" cy="39456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/>
            <p:nvPr/>
          </p:nvCxnSpPr>
          <p:spPr>
            <a:xfrm>
              <a:off x="8207484" y="584012"/>
              <a:ext cx="178486" cy="10760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/>
          <p:cNvSpPr txBox="1"/>
          <p:nvPr/>
        </p:nvSpPr>
        <p:spPr>
          <a:xfrm>
            <a:off x="2267744" y="19888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60°</a:t>
            </a:r>
            <a:r>
              <a:rPr lang="it-IT" dirty="0" smtClean="0">
                <a:solidFill>
                  <a:schemeClr val="bg1"/>
                </a:solidFill>
                <a:sym typeface="Wingdings" pitchFamily="2" charset="2"/>
              </a:rPr>
              <a:t>N230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3501008"/>
            <a:ext cx="5759029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stefano\Desktop\MATERIALE VARIO tesi\diaclasi\foto\hombre\BIGONDA_20070203_HOMBRE DIAGONAL_FONDO HOMBRE DIAGONAL_PIERO A._foto Bruno M._arch. GG Sel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9" y="3645024"/>
            <a:ext cx="3419871" cy="2564904"/>
          </a:xfrm>
          <a:prstGeom prst="rect">
            <a:avLst/>
          </a:prstGeom>
          <a:noFill/>
        </p:spPr>
      </p:pic>
      <p:pic>
        <p:nvPicPr>
          <p:cNvPr id="4100" name="Picture 4" descr="C:\Users\stefano\Desktop\MATERIALE VARIO tesi\diaclasi\foto\hombre\DSCN84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0"/>
            <a:ext cx="2987824" cy="3703219"/>
          </a:xfrm>
          <a:prstGeom prst="rect">
            <a:avLst/>
          </a:prstGeom>
          <a:noFill/>
        </p:spPr>
      </p:pic>
      <p:pic>
        <p:nvPicPr>
          <p:cNvPr id="4101" name="Picture 5" descr="C:\Users\stefano\Desktop\MATERIALE VARIO tesi\diaclasi\foto\hombre\BIGONDA_20060105_HOMBRE DIAGONAL_RENZO G._FOTO LIVIO P._arch. GG Selv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0"/>
            <a:ext cx="4572653" cy="2996952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0" y="2708920"/>
            <a:ext cx="12596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60°</a:t>
            </a:r>
            <a:r>
              <a:rPr lang="it-IT" dirty="0" smtClean="0">
                <a:sym typeface="Wingdings" pitchFamily="2" charset="2"/>
              </a:rPr>
              <a:t>N</a:t>
            </a:r>
            <a:r>
              <a:rPr lang="it-IT" dirty="0" smtClean="0"/>
              <a:t>15</a:t>
            </a:r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300192" y="3284984"/>
            <a:ext cx="1152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Wingdings" pitchFamily="2" charset="2"/>
              </a:rPr>
              <a:t>60°N</a:t>
            </a:r>
            <a:r>
              <a:rPr lang="it-IT" dirty="0" smtClean="0"/>
              <a:t>22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796136" y="5805264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Wingdings" pitchFamily="2" charset="2"/>
              </a:rPr>
              <a:t>60°N</a:t>
            </a:r>
            <a:r>
              <a:rPr lang="it-IT" dirty="0" smtClean="0"/>
              <a:t>22</a:t>
            </a:r>
            <a:endParaRPr lang="it-IT" dirty="0"/>
          </a:p>
        </p:txBody>
      </p:sp>
      <p:cxnSp>
        <p:nvCxnSpPr>
          <p:cNvPr id="13" name="Connettore 2 12"/>
          <p:cNvCxnSpPr/>
          <p:nvPr/>
        </p:nvCxnSpPr>
        <p:spPr>
          <a:xfrm flipH="1" flipV="1">
            <a:off x="1115616" y="2924944"/>
            <a:ext cx="2304256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5148064" y="3645024"/>
            <a:ext cx="1224136" cy="1584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endCxn id="11" idx="1"/>
          </p:cNvCxnSpPr>
          <p:nvPr/>
        </p:nvCxnSpPr>
        <p:spPr>
          <a:xfrm flipV="1">
            <a:off x="5220072" y="5989930"/>
            <a:ext cx="576064" cy="313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3635896" y="6550223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Diaclasi “</a:t>
            </a:r>
            <a:r>
              <a:rPr lang="it-IT" sz="1400" dirty="0" err="1" smtClean="0">
                <a:solidFill>
                  <a:schemeClr val="bg1"/>
                </a:solidFill>
              </a:rPr>
              <a:t>Hombre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diagonal</a:t>
            </a:r>
            <a:r>
              <a:rPr lang="it-IT" sz="1400" dirty="0" smtClean="0">
                <a:solidFill>
                  <a:schemeClr val="bg1"/>
                </a:solidFill>
              </a:rPr>
              <a:t>”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539552" y="443711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>
                <a:solidFill>
                  <a:schemeClr val="bg1"/>
                </a:solidFill>
              </a:rPr>
              <a:t>Gallery</a:t>
            </a:r>
            <a:r>
              <a:rPr lang="it-IT" sz="1200" dirty="0" smtClean="0">
                <a:solidFill>
                  <a:schemeClr val="bg1"/>
                </a:solidFill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</a:rPr>
              <a:t>of</a:t>
            </a:r>
            <a:r>
              <a:rPr lang="it-IT" sz="1200" dirty="0" smtClean="0">
                <a:solidFill>
                  <a:schemeClr val="bg1"/>
                </a:solidFill>
              </a:rPr>
              <a:t> the Mitico </a:t>
            </a:r>
            <a:r>
              <a:rPr lang="it-IT" sz="1200" dirty="0" err="1" smtClean="0">
                <a:solidFill>
                  <a:schemeClr val="bg1"/>
                </a:solidFill>
              </a:rPr>
              <a:t>Grall</a:t>
            </a:r>
            <a:endParaRPr lang="it-IT" sz="1200" dirty="0">
              <a:solidFill>
                <a:schemeClr val="bg1"/>
              </a:solidFill>
            </a:endParaRPr>
          </a:p>
        </p:txBody>
      </p:sp>
      <p:cxnSp>
        <p:nvCxnSpPr>
          <p:cNvPr id="16" name="Connettore 1 15"/>
          <p:cNvCxnSpPr/>
          <p:nvPr/>
        </p:nvCxnSpPr>
        <p:spPr>
          <a:xfrm>
            <a:off x="539552" y="0"/>
            <a:ext cx="2664296" cy="306896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flipV="1">
            <a:off x="6300192" y="0"/>
            <a:ext cx="1296144" cy="3212976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 flipV="1">
            <a:off x="8028384" y="3789040"/>
            <a:ext cx="576064" cy="2232248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2627784" y="188640"/>
            <a:ext cx="1872208" cy="6206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2123728" y="188640"/>
            <a:ext cx="1656184" cy="64807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 flipH="1">
            <a:off x="8532440" y="4797152"/>
            <a:ext cx="611560" cy="14401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>
            <a:stCxn id="4099" idx="3"/>
          </p:cNvCxnSpPr>
          <p:nvPr/>
        </p:nvCxnSpPr>
        <p:spPr>
          <a:xfrm flipH="1">
            <a:off x="8532440" y="4927476"/>
            <a:ext cx="611560" cy="15770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28"/>
          <p:cNvGrpSpPr/>
          <p:nvPr/>
        </p:nvGrpSpPr>
        <p:grpSpPr>
          <a:xfrm>
            <a:off x="7343800" y="5934670"/>
            <a:ext cx="1800200" cy="923330"/>
            <a:chOff x="6947248" y="3645024"/>
            <a:chExt cx="1800200" cy="923330"/>
          </a:xfrm>
          <a:solidFill>
            <a:schemeClr val="bg1"/>
          </a:solidFill>
        </p:grpSpPr>
        <p:sp>
          <p:nvSpPr>
            <p:cNvPr id="32" name="CasellaDiTesto 31"/>
            <p:cNvSpPr txBox="1"/>
            <p:nvPr/>
          </p:nvSpPr>
          <p:spPr>
            <a:xfrm>
              <a:off x="6947248" y="3645024"/>
              <a:ext cx="1800200" cy="92333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it-IT" dirty="0" smtClean="0"/>
                <a:t> Fault</a:t>
              </a:r>
            </a:p>
            <a:p>
              <a:pPr>
                <a:buFont typeface="Arial" pitchFamily="34" charset="0"/>
                <a:buChar char="•"/>
              </a:pPr>
              <a:r>
                <a:rPr lang="it-IT" dirty="0" smtClean="0"/>
                <a:t> </a:t>
              </a:r>
              <a:r>
                <a:rPr lang="it-IT" dirty="0" err="1" smtClean="0"/>
                <a:t>Bedding</a:t>
              </a:r>
              <a:endParaRPr lang="it-IT" dirty="0" smtClean="0"/>
            </a:p>
            <a:p>
              <a:r>
                <a:rPr lang="it-IT" dirty="0" smtClean="0"/>
                <a:t>(20°</a:t>
              </a:r>
              <a:r>
                <a:rPr lang="it-IT" dirty="0" smtClean="0">
                  <a:sym typeface="Wingdings" pitchFamily="2" charset="2"/>
                </a:rPr>
                <a:t>N112)</a:t>
              </a:r>
              <a:endParaRPr lang="it-IT" dirty="0"/>
            </a:p>
          </p:txBody>
        </p:sp>
        <p:cxnSp>
          <p:nvCxnSpPr>
            <p:cNvPr id="33" name="Connettore 1 32"/>
            <p:cNvCxnSpPr/>
            <p:nvPr/>
          </p:nvCxnSpPr>
          <p:spPr>
            <a:xfrm>
              <a:off x="8388424" y="4149080"/>
              <a:ext cx="288032" cy="0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8388424" y="3861048"/>
              <a:ext cx="288032" cy="0"/>
            </a:xfrm>
            <a:prstGeom prst="line">
              <a:avLst/>
            </a:prstGeom>
            <a:grpFill/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BIGONDA_19850209_D.DUE VENTI-GIANNI G.-RUGGERO M._arch. GG Sel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91616" y="1470999"/>
            <a:ext cx="3452384" cy="5387001"/>
          </a:xfrm>
          <a:prstGeom prst="rect">
            <a:avLst/>
          </a:prstGeom>
        </p:spPr>
      </p:pic>
      <p:pic>
        <p:nvPicPr>
          <p:cNvPr id="5" name="Immagine 4" descr="bigonda 2015 10 gennaio 0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752528" cy="3564396"/>
          </a:xfrm>
          <a:prstGeom prst="rect">
            <a:avLst/>
          </a:prstGeo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0" y="2878104"/>
            <a:ext cx="5724128" cy="397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7812360" y="645789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chemeClr val="bg1"/>
                </a:solidFill>
              </a:rPr>
              <a:t>90°</a:t>
            </a:r>
            <a:r>
              <a:rPr lang="it-IT" sz="2000" dirty="0" smtClean="0">
                <a:solidFill>
                  <a:schemeClr val="bg1"/>
                </a:solidFill>
                <a:sym typeface="Wingdings" pitchFamily="2" charset="2"/>
              </a:rPr>
              <a:t>N115</a:t>
            </a:r>
            <a:endParaRPr lang="it-IT" sz="2000" dirty="0">
              <a:solidFill>
                <a:schemeClr val="bg1"/>
              </a:solidFill>
            </a:endParaRPr>
          </a:p>
        </p:txBody>
      </p:sp>
      <p:cxnSp>
        <p:nvCxnSpPr>
          <p:cNvPr id="8" name="Connettore 2 7"/>
          <p:cNvCxnSpPr>
            <a:endCxn id="6" idx="1"/>
          </p:cNvCxnSpPr>
          <p:nvPr/>
        </p:nvCxnSpPr>
        <p:spPr>
          <a:xfrm>
            <a:off x="2843808" y="6021288"/>
            <a:ext cx="4968552" cy="6366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H="1" flipV="1">
            <a:off x="3707904" y="2492896"/>
            <a:ext cx="72008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2843808" y="630932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Diaclasi “Due Venti”</a:t>
            </a:r>
            <a:r>
              <a:rPr lang="it-IT" sz="1400" dirty="0" smtClean="0"/>
              <a:t>”</a:t>
            </a:r>
            <a:endParaRPr lang="it-IT" sz="1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131840" y="3212976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bg1"/>
                </a:solidFill>
              </a:rPr>
              <a:t>Eraldo’s Dome</a:t>
            </a:r>
            <a:endParaRPr lang="it-IT" sz="1200" dirty="0">
              <a:solidFill>
                <a:schemeClr val="bg1"/>
              </a:solidFill>
            </a:endParaRPr>
          </a:p>
        </p:txBody>
      </p:sp>
      <p:cxnSp>
        <p:nvCxnSpPr>
          <p:cNvPr id="15" name="Connettore 1 14"/>
          <p:cNvCxnSpPr/>
          <p:nvPr/>
        </p:nvCxnSpPr>
        <p:spPr>
          <a:xfrm>
            <a:off x="7956376" y="1628800"/>
            <a:ext cx="0" cy="396044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491880" y="476672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Fault </a:t>
            </a:r>
            <a:r>
              <a:rPr lang="it-IT" sz="2800" dirty="0" err="1" smtClean="0">
                <a:solidFill>
                  <a:srgbClr val="FF0000"/>
                </a:solidFill>
              </a:rPr>
              <a:t>surface</a:t>
            </a:r>
            <a:endParaRPr lang="it-IT" sz="2800" dirty="0">
              <a:solidFill>
                <a:srgbClr val="FF0000"/>
              </a:solidFill>
            </a:endParaRPr>
          </a:p>
        </p:txBody>
      </p:sp>
      <p:grpSp>
        <p:nvGrpSpPr>
          <p:cNvPr id="2" name="Gruppo 19"/>
          <p:cNvGrpSpPr/>
          <p:nvPr/>
        </p:nvGrpSpPr>
        <p:grpSpPr>
          <a:xfrm>
            <a:off x="7343800" y="0"/>
            <a:ext cx="1800200" cy="923330"/>
            <a:chOff x="6947248" y="3645024"/>
            <a:chExt cx="1800200" cy="923330"/>
          </a:xfrm>
        </p:grpSpPr>
        <p:sp>
          <p:nvSpPr>
            <p:cNvPr id="21" name="CasellaDiTesto 20"/>
            <p:cNvSpPr txBox="1"/>
            <p:nvPr/>
          </p:nvSpPr>
          <p:spPr>
            <a:xfrm>
              <a:off x="6947248" y="3645024"/>
              <a:ext cx="1800200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it-IT" dirty="0" smtClean="0"/>
                <a:t> Fault</a:t>
              </a:r>
            </a:p>
            <a:p>
              <a:pPr>
                <a:buFont typeface="Arial" pitchFamily="34" charset="0"/>
                <a:buChar char="•"/>
              </a:pPr>
              <a:r>
                <a:rPr lang="it-IT" dirty="0" smtClean="0"/>
                <a:t> </a:t>
              </a:r>
              <a:r>
                <a:rPr lang="it-IT" dirty="0" err="1" smtClean="0"/>
                <a:t>Bedding</a:t>
              </a:r>
              <a:endParaRPr lang="it-IT" dirty="0" smtClean="0"/>
            </a:p>
            <a:p>
              <a:r>
                <a:rPr lang="it-IT" dirty="0" smtClean="0"/>
                <a:t>(20°</a:t>
              </a:r>
              <a:r>
                <a:rPr lang="it-IT" dirty="0" smtClean="0">
                  <a:sym typeface="Wingdings" pitchFamily="2" charset="2"/>
                </a:rPr>
                <a:t>N112)</a:t>
              </a:r>
              <a:endParaRPr lang="it-IT" dirty="0"/>
            </a:p>
          </p:txBody>
        </p:sp>
        <p:cxnSp>
          <p:nvCxnSpPr>
            <p:cNvPr id="22" name="Connettore 1 21"/>
            <p:cNvCxnSpPr/>
            <p:nvPr/>
          </p:nvCxnSpPr>
          <p:spPr>
            <a:xfrm>
              <a:off x="8388424" y="4149080"/>
              <a:ext cx="28803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>
              <a:off x="8388424" y="3861048"/>
              <a:ext cx="28803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1827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2422" y="2044005"/>
            <a:ext cx="3531578" cy="481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644008" y="5733256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80°</a:t>
            </a:r>
            <a:r>
              <a:rPr lang="it-IT" dirty="0" smtClean="0">
                <a:sym typeface="Wingdings" pitchFamily="2" charset="2"/>
              </a:rPr>
              <a:t>N16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956376" y="1556792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90°</a:t>
            </a:r>
            <a:r>
              <a:rPr lang="it-IT" dirty="0" smtClean="0">
                <a:sym typeface="Wingdings" pitchFamily="2" charset="2"/>
              </a:rPr>
              <a:t>N123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8028384" y="2564904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>
                <a:solidFill>
                  <a:schemeClr val="bg1"/>
                </a:solidFill>
              </a:rPr>
              <a:t>Giacomin</a:t>
            </a:r>
            <a:r>
              <a:rPr lang="it-IT" sz="1200" dirty="0" smtClean="0">
                <a:solidFill>
                  <a:schemeClr val="bg1"/>
                </a:solidFill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</a:rPr>
              <a:t>shaft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7"/>
            <a:ext cx="4616801" cy="33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ttore 1 12"/>
          <p:cNvCxnSpPr/>
          <p:nvPr/>
        </p:nvCxnSpPr>
        <p:spPr>
          <a:xfrm>
            <a:off x="251520" y="3717032"/>
            <a:ext cx="3816424" cy="259228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3563888" y="3501008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65°</a:t>
            </a:r>
            <a:r>
              <a:rPr lang="it-IT" dirty="0" smtClean="0">
                <a:sym typeface="Wingdings" pitchFamily="2" charset="2"/>
              </a:rPr>
              <a:t>N9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419872" y="0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90°</a:t>
            </a:r>
            <a:r>
              <a:rPr lang="it-IT" dirty="0" smtClean="0">
                <a:sym typeface="Wingdings" pitchFamily="2" charset="2"/>
              </a:rPr>
              <a:t>N114</a:t>
            </a:r>
            <a:endParaRPr lang="it-IT" dirty="0"/>
          </a:p>
        </p:txBody>
      </p:sp>
      <p:cxnSp>
        <p:nvCxnSpPr>
          <p:cNvPr id="16" name="Connettore 2 15"/>
          <p:cNvCxnSpPr/>
          <p:nvPr/>
        </p:nvCxnSpPr>
        <p:spPr>
          <a:xfrm flipH="1" flipV="1">
            <a:off x="5724128" y="6093296"/>
            <a:ext cx="792088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 flipV="1">
            <a:off x="4427984" y="3789040"/>
            <a:ext cx="2880320" cy="18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 flipV="1">
            <a:off x="4499992" y="404664"/>
            <a:ext cx="3456384" cy="35283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V="1">
            <a:off x="8532440" y="1844824"/>
            <a:ext cx="144016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1691680" y="0"/>
            <a:ext cx="72008" cy="3356992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 flipV="1">
            <a:off x="2267744" y="1268760"/>
            <a:ext cx="1728192" cy="19442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V="1">
            <a:off x="3707904" y="2636912"/>
            <a:ext cx="576064" cy="5760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17"/>
          <p:cNvGrpSpPr/>
          <p:nvPr/>
        </p:nvGrpSpPr>
        <p:grpSpPr>
          <a:xfrm>
            <a:off x="7343800" y="0"/>
            <a:ext cx="1800200" cy="923330"/>
            <a:chOff x="6947248" y="3645024"/>
            <a:chExt cx="1800200" cy="923330"/>
          </a:xfrm>
        </p:grpSpPr>
        <p:sp>
          <p:nvSpPr>
            <p:cNvPr id="20" name="CasellaDiTesto 19"/>
            <p:cNvSpPr txBox="1"/>
            <p:nvPr/>
          </p:nvSpPr>
          <p:spPr>
            <a:xfrm>
              <a:off x="6947248" y="3645024"/>
              <a:ext cx="1800200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it-IT" dirty="0" smtClean="0"/>
                <a:t> Fault</a:t>
              </a:r>
            </a:p>
            <a:p>
              <a:pPr>
                <a:buFont typeface="Arial" pitchFamily="34" charset="0"/>
                <a:buChar char="•"/>
              </a:pPr>
              <a:r>
                <a:rPr lang="it-IT" dirty="0" smtClean="0"/>
                <a:t> </a:t>
              </a:r>
              <a:r>
                <a:rPr lang="it-IT" dirty="0" err="1" smtClean="0"/>
                <a:t>Bedding</a:t>
              </a:r>
              <a:endParaRPr lang="it-IT" dirty="0" smtClean="0"/>
            </a:p>
            <a:p>
              <a:r>
                <a:rPr lang="it-IT" dirty="0" smtClean="0"/>
                <a:t>(20°</a:t>
              </a:r>
              <a:r>
                <a:rPr lang="it-IT" dirty="0" smtClean="0">
                  <a:sym typeface="Wingdings" pitchFamily="2" charset="2"/>
                </a:rPr>
                <a:t>N112)</a:t>
              </a:r>
              <a:endParaRPr lang="it-IT" dirty="0"/>
            </a:p>
          </p:txBody>
        </p:sp>
        <p:cxnSp>
          <p:nvCxnSpPr>
            <p:cNvPr id="25" name="Connettore 1 24"/>
            <p:cNvCxnSpPr/>
            <p:nvPr/>
          </p:nvCxnSpPr>
          <p:spPr>
            <a:xfrm>
              <a:off x="8388424" y="4149080"/>
              <a:ext cx="28803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>
              <a:off x="8388424" y="3861048"/>
              <a:ext cx="28803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0648"/>
            <a:ext cx="6804248" cy="404664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fractures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faults</a:t>
            </a:r>
            <a:endParaRPr lang="it-IT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0794" y="980728"/>
            <a:ext cx="4963206" cy="515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7991872" y="58772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Georient®</a:t>
            </a:r>
            <a:endParaRPr lang="it-IT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5536" y="1772816"/>
            <a:ext cx="3347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400" dirty="0" err="1" smtClean="0"/>
              <a:t>Absorption</a:t>
            </a:r>
            <a:r>
              <a:rPr lang="it-IT" sz="2400" dirty="0" smtClean="0"/>
              <a:t> </a:t>
            </a:r>
            <a:r>
              <a:rPr lang="it-IT" sz="2400" dirty="0" err="1" smtClean="0"/>
              <a:t>conduits</a:t>
            </a:r>
            <a:r>
              <a:rPr lang="it-IT" sz="2400" dirty="0" smtClean="0"/>
              <a:t> </a:t>
            </a:r>
            <a:r>
              <a:rPr lang="it-IT" sz="2400" dirty="0" err="1" smtClean="0"/>
              <a:t>from</a:t>
            </a:r>
            <a:r>
              <a:rPr lang="it-IT" sz="2400" dirty="0" smtClean="0"/>
              <a:t> plateau</a:t>
            </a:r>
          </a:p>
          <a:p>
            <a:pPr>
              <a:buFont typeface="Arial" pitchFamily="34" charset="0"/>
              <a:buChar char="•"/>
            </a:pPr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Vertical </a:t>
            </a:r>
            <a:r>
              <a:rPr lang="it-IT" sz="2400" dirty="0" err="1" smtClean="0"/>
              <a:t>conduits</a:t>
            </a:r>
            <a:r>
              <a:rPr lang="it-IT" sz="2400" dirty="0" smtClean="0"/>
              <a:t> </a:t>
            </a:r>
            <a:r>
              <a:rPr lang="it-IT" sz="2400" dirty="0" err="1" smtClean="0"/>
              <a:t>between</a:t>
            </a:r>
            <a:r>
              <a:rPr lang="it-IT" sz="2400" dirty="0" smtClean="0"/>
              <a:t> the </a:t>
            </a:r>
            <a:r>
              <a:rPr lang="it-IT" sz="2400" dirty="0" err="1" smtClean="0"/>
              <a:t>levels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conduits</a:t>
            </a:r>
            <a:endParaRPr lang="it-IT" sz="2400" dirty="0" smtClean="0"/>
          </a:p>
          <a:p>
            <a:pPr>
              <a:buFont typeface="Arial" pitchFamily="34" charset="0"/>
              <a:buChar char="•"/>
            </a:pPr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NW-SE </a:t>
            </a:r>
            <a:r>
              <a:rPr lang="it-IT" sz="2400" dirty="0" err="1" smtClean="0"/>
              <a:t>preferential</a:t>
            </a:r>
            <a:r>
              <a:rPr lang="it-IT" sz="2400" dirty="0" smtClean="0"/>
              <a:t> </a:t>
            </a:r>
            <a:r>
              <a:rPr lang="it-IT" sz="2400" dirty="0" err="1" smtClean="0"/>
              <a:t>orientation</a:t>
            </a:r>
            <a:endParaRPr lang="it-IT" sz="2400" dirty="0" smtClean="0"/>
          </a:p>
          <a:p>
            <a:pPr>
              <a:buFont typeface="Arial" pitchFamily="34" charset="0"/>
              <a:buChar char="•"/>
            </a:pPr>
            <a:endParaRPr lang="it-IT" sz="2400" dirty="0" smtClean="0"/>
          </a:p>
          <a:p>
            <a:pPr>
              <a:buFont typeface="Arial" pitchFamily="34" charset="0"/>
              <a:buChar char="•"/>
            </a:pPr>
            <a:endParaRPr lang="it-IT" sz="2400" dirty="0" smtClean="0"/>
          </a:p>
          <a:p>
            <a:pPr>
              <a:buFont typeface="Arial" pitchFamily="34" charset="0"/>
              <a:buChar char="•"/>
            </a:pPr>
            <a:endParaRPr lang="it-IT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profilo ge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861048"/>
            <a:ext cx="8464123" cy="299695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367479" y="476672"/>
            <a:ext cx="459469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1 8"/>
          <p:cNvCxnSpPr/>
          <p:nvPr/>
        </p:nvCxnSpPr>
        <p:spPr>
          <a:xfrm>
            <a:off x="2555776" y="908720"/>
            <a:ext cx="360040" cy="1080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flipV="1">
            <a:off x="2699792" y="2132856"/>
            <a:ext cx="432048" cy="10565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 flipV="1">
            <a:off x="6263316" y="3024224"/>
            <a:ext cx="0" cy="2089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V="1">
            <a:off x="6045341" y="3163535"/>
            <a:ext cx="0" cy="1393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flipV="1">
            <a:off x="3347864" y="1052736"/>
            <a:ext cx="0" cy="9361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2915816" y="2708920"/>
            <a:ext cx="1525831" cy="41793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>
            <a:off x="2555776" y="6237312"/>
            <a:ext cx="2880320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412776"/>
            <a:ext cx="212372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Connettore 1 23"/>
          <p:cNvCxnSpPr/>
          <p:nvPr/>
        </p:nvCxnSpPr>
        <p:spPr>
          <a:xfrm flipH="1">
            <a:off x="7984095" y="2375842"/>
            <a:ext cx="178486" cy="3945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8091187" y="2555190"/>
            <a:ext cx="178486" cy="1076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7353499" y="1795418"/>
            <a:ext cx="1416210" cy="395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20°</a:t>
            </a:r>
            <a:r>
              <a:rPr lang="it-IT" dirty="0" smtClean="0">
                <a:solidFill>
                  <a:srgbClr val="FF0000"/>
                </a:solidFill>
                <a:sym typeface="Wingdings" pitchFamily="2" charset="2"/>
              </a:rPr>
              <a:t>N112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29" name="Segnaposto contenuto 3" descr="plot orientazione.pn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0" y="1542662"/>
            <a:ext cx="2339752" cy="2110192"/>
          </a:xfrm>
        </p:spPr>
      </p:pic>
      <p:sp>
        <p:nvSpPr>
          <p:cNvPr id="30" name="CasellaDiTesto 29"/>
          <p:cNvSpPr txBox="1"/>
          <p:nvPr/>
        </p:nvSpPr>
        <p:spPr>
          <a:xfrm>
            <a:off x="0" y="3501008"/>
            <a:ext cx="2555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Frequency</a:t>
            </a:r>
            <a:r>
              <a:rPr lang="it-IT" sz="1200" dirty="0" smtClean="0"/>
              <a:t> Rose </a:t>
            </a:r>
            <a:r>
              <a:rPr lang="it-IT" sz="1200" dirty="0" err="1" smtClean="0"/>
              <a:t>Diagram</a:t>
            </a:r>
            <a:endParaRPr lang="it-IT" sz="12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7524328" y="350100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Bedding</a:t>
            </a:r>
            <a:r>
              <a:rPr lang="it-IT" sz="1200" dirty="0" smtClean="0"/>
              <a:t> </a:t>
            </a:r>
            <a:r>
              <a:rPr lang="it-IT" sz="1200" dirty="0" err="1" smtClean="0"/>
              <a:t>attitude</a:t>
            </a:r>
            <a:endParaRPr lang="it-IT" sz="1200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835696" y="0"/>
            <a:ext cx="561662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it-IT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Geological</a:t>
            </a:r>
            <a:r>
              <a:rPr lang="it-IT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cross </a:t>
            </a:r>
            <a:r>
              <a:rPr lang="it-IT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sections</a:t>
            </a:r>
            <a:endParaRPr lang="it-IT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805264"/>
            <a:ext cx="2006915" cy="59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Connettore 1 44"/>
          <p:cNvCxnSpPr/>
          <p:nvPr/>
        </p:nvCxnSpPr>
        <p:spPr>
          <a:xfrm>
            <a:off x="5436096" y="6237312"/>
            <a:ext cx="2232248" cy="7200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4139952" y="6381328"/>
            <a:ext cx="1512168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5652120" y="6381328"/>
            <a:ext cx="2232248" cy="7200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>
            <a:off x="6156176" y="6597352"/>
            <a:ext cx="1800200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7 54"/>
          <p:cNvCxnSpPr/>
          <p:nvPr/>
        </p:nvCxnSpPr>
        <p:spPr>
          <a:xfrm rot="16200000" flipH="1">
            <a:off x="2699792" y="5229200"/>
            <a:ext cx="576064" cy="144016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7 58"/>
          <p:cNvCxnSpPr/>
          <p:nvPr/>
        </p:nvCxnSpPr>
        <p:spPr>
          <a:xfrm rot="16200000" flipH="1">
            <a:off x="5004048" y="5229200"/>
            <a:ext cx="576064" cy="144016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7 59"/>
          <p:cNvCxnSpPr/>
          <p:nvPr/>
        </p:nvCxnSpPr>
        <p:spPr>
          <a:xfrm rot="16200000" flipH="1">
            <a:off x="3851920" y="5229200"/>
            <a:ext cx="576064" cy="144016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7 60"/>
          <p:cNvCxnSpPr/>
          <p:nvPr/>
        </p:nvCxnSpPr>
        <p:spPr>
          <a:xfrm>
            <a:off x="8028384" y="6597352"/>
            <a:ext cx="360040" cy="72008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7 63"/>
          <p:cNvCxnSpPr/>
          <p:nvPr/>
        </p:nvCxnSpPr>
        <p:spPr>
          <a:xfrm>
            <a:off x="7812360" y="6309320"/>
            <a:ext cx="360040" cy="72008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sellaDiTesto 64"/>
          <p:cNvSpPr txBox="1"/>
          <p:nvPr/>
        </p:nvSpPr>
        <p:spPr>
          <a:xfrm>
            <a:off x="2123728" y="587727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Paleo water </a:t>
            </a:r>
            <a:r>
              <a:rPr lang="it-IT" sz="1600" dirty="0" err="1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table</a:t>
            </a:r>
            <a:r>
              <a:rPr lang="it-IT" sz="1600" dirty="0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 </a:t>
            </a:r>
            <a:r>
              <a:rPr lang="it-IT" sz="1600" dirty="0" err="1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level</a:t>
            </a:r>
            <a:endParaRPr lang="it-IT" sz="1600" dirty="0" smtClean="0">
              <a:ln>
                <a:solidFill>
                  <a:schemeClr val="tx1"/>
                </a:solidFill>
              </a:ln>
              <a:effectLst>
                <a:outerShdw dir="21540000" algn="br" rotWithShape="0">
                  <a:schemeClr val="bg1"/>
                </a:outerShdw>
              </a:effectLst>
            </a:endParaRPr>
          </a:p>
        </p:txBody>
      </p:sp>
      <p:sp>
        <p:nvSpPr>
          <p:cNvPr id="66" name="CasellaDiTesto 65"/>
          <p:cNvSpPr txBox="1"/>
          <p:nvPr/>
        </p:nvSpPr>
        <p:spPr>
          <a:xfrm>
            <a:off x="1475656" y="494116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Absorption</a:t>
            </a:r>
            <a:r>
              <a:rPr lang="it-IT" sz="1600" dirty="0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 zone</a:t>
            </a:r>
            <a:endParaRPr lang="it-IT" sz="1600" dirty="0">
              <a:ln>
                <a:solidFill>
                  <a:schemeClr val="tx1"/>
                </a:solidFill>
              </a:ln>
              <a:effectLst>
                <a:outerShdw dir="21540000" algn="br" rotWithShape="0">
                  <a:schemeClr val="bg1"/>
                </a:outerShdw>
              </a:effectLst>
            </a:endParaRPr>
          </a:p>
        </p:txBody>
      </p:sp>
      <p:cxnSp>
        <p:nvCxnSpPr>
          <p:cNvPr id="67" name="Connettore 1 66"/>
          <p:cNvCxnSpPr/>
          <p:nvPr/>
        </p:nvCxnSpPr>
        <p:spPr>
          <a:xfrm>
            <a:off x="3635896" y="2708920"/>
            <a:ext cx="1872208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1 69"/>
          <p:cNvCxnSpPr/>
          <p:nvPr/>
        </p:nvCxnSpPr>
        <p:spPr>
          <a:xfrm>
            <a:off x="4139952" y="2852936"/>
            <a:ext cx="1800200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1 70"/>
          <p:cNvCxnSpPr/>
          <p:nvPr/>
        </p:nvCxnSpPr>
        <p:spPr>
          <a:xfrm>
            <a:off x="5220072" y="3140968"/>
            <a:ext cx="1296144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sellaDiTesto 77"/>
          <p:cNvSpPr txBox="1"/>
          <p:nvPr/>
        </p:nvSpPr>
        <p:spPr>
          <a:xfrm>
            <a:off x="2267744" y="227687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Paleo water </a:t>
            </a:r>
            <a:r>
              <a:rPr lang="it-IT" sz="1600" dirty="0" err="1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table</a:t>
            </a:r>
            <a:r>
              <a:rPr lang="it-IT" sz="1600" dirty="0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 </a:t>
            </a:r>
            <a:r>
              <a:rPr lang="it-IT" sz="1600" dirty="0" err="1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level</a:t>
            </a:r>
            <a:endParaRPr lang="it-IT" sz="1600" dirty="0" smtClean="0">
              <a:ln>
                <a:solidFill>
                  <a:schemeClr val="tx1"/>
                </a:solidFill>
              </a:ln>
              <a:effectLst>
                <a:outerShdw dir="21540000" algn="br" rotWithShape="0">
                  <a:schemeClr val="bg1"/>
                </a:outerShdw>
              </a:effectLst>
            </a:endParaRPr>
          </a:p>
        </p:txBody>
      </p:sp>
      <p:sp>
        <p:nvSpPr>
          <p:cNvPr id="79" name="CasellaDiTesto 78"/>
          <p:cNvSpPr txBox="1"/>
          <p:nvPr/>
        </p:nvSpPr>
        <p:spPr>
          <a:xfrm>
            <a:off x="2555776" y="141277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Absorption</a:t>
            </a:r>
            <a:r>
              <a:rPr lang="it-IT" sz="1600" dirty="0" smtClean="0">
                <a:ln>
                  <a:solidFill>
                    <a:schemeClr val="tx1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 zone</a:t>
            </a:r>
          </a:p>
        </p:txBody>
      </p:sp>
      <p:cxnSp>
        <p:nvCxnSpPr>
          <p:cNvPr id="80" name="Connettore 7 79"/>
          <p:cNvCxnSpPr/>
          <p:nvPr/>
        </p:nvCxnSpPr>
        <p:spPr>
          <a:xfrm rot="16200000" flipH="1">
            <a:off x="3923928" y="1700808"/>
            <a:ext cx="576064" cy="144016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7 81"/>
          <p:cNvCxnSpPr/>
          <p:nvPr/>
        </p:nvCxnSpPr>
        <p:spPr>
          <a:xfrm rot="16200000" flipH="1">
            <a:off x="5292080" y="1844824"/>
            <a:ext cx="576064" cy="144016"/>
          </a:xfrm>
          <a:prstGeom prst="curvedConnector3">
            <a:avLst>
              <a:gd name="adj1" fmla="val 50000"/>
            </a:avLst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asellaDiTesto 88"/>
          <p:cNvSpPr txBox="1"/>
          <p:nvPr/>
        </p:nvSpPr>
        <p:spPr>
          <a:xfrm>
            <a:off x="6948264" y="32849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n=5</a:t>
            </a:r>
            <a:endParaRPr lang="it-IT" dirty="0"/>
          </a:p>
        </p:txBody>
      </p:sp>
      <p:sp>
        <p:nvSpPr>
          <p:cNvPr id="90" name="CasellaDiTesto 89"/>
          <p:cNvSpPr txBox="1"/>
          <p:nvPr/>
        </p:nvSpPr>
        <p:spPr>
          <a:xfrm>
            <a:off x="6444208" y="2564904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n>
                  <a:solidFill>
                    <a:srgbClr val="00B050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entry</a:t>
            </a:r>
          </a:p>
        </p:txBody>
      </p:sp>
      <p:sp>
        <p:nvSpPr>
          <p:cNvPr id="91" name="CasellaDiTesto 90"/>
          <p:cNvSpPr txBox="1"/>
          <p:nvPr/>
        </p:nvSpPr>
        <p:spPr>
          <a:xfrm>
            <a:off x="8423920" y="6309320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n>
                  <a:solidFill>
                    <a:srgbClr val="00B050"/>
                  </a:solidFill>
                </a:ln>
                <a:effectLst>
                  <a:outerShdw dir="21540000" algn="br" rotWithShape="0">
                    <a:schemeClr val="bg1"/>
                  </a:outerShdw>
                </a:effectLst>
              </a:rPr>
              <a:t>entry</a:t>
            </a:r>
          </a:p>
        </p:txBody>
      </p:sp>
      <p:cxnSp>
        <p:nvCxnSpPr>
          <p:cNvPr id="93" name="Connettore 1 92"/>
          <p:cNvCxnSpPr/>
          <p:nvPr/>
        </p:nvCxnSpPr>
        <p:spPr>
          <a:xfrm flipV="1">
            <a:off x="6516216" y="2852936"/>
            <a:ext cx="72008" cy="2880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1 95"/>
          <p:cNvCxnSpPr/>
          <p:nvPr/>
        </p:nvCxnSpPr>
        <p:spPr>
          <a:xfrm flipV="1">
            <a:off x="8028384" y="6525344"/>
            <a:ext cx="504056" cy="7201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51520" y="548680"/>
            <a:ext cx="262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Conduit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morphology</a:t>
            </a:r>
            <a:endParaRPr lang="it-IT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stefano\Desktop\MATERIALE VARIO tesi\condotti\IMG_02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10604"/>
            <a:ext cx="6372200" cy="4247396"/>
          </a:xfrm>
          <a:prstGeom prst="rect">
            <a:avLst/>
          </a:prstGeom>
          <a:noFill/>
        </p:spPr>
      </p:pic>
      <p:pic>
        <p:nvPicPr>
          <p:cNvPr id="8" name="Immagine 7" descr="bigonda 28-feb--01-mar 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47456" y="0"/>
            <a:ext cx="4896544" cy="3672408"/>
          </a:xfrm>
          <a:prstGeom prst="rect">
            <a:avLst/>
          </a:prstGeom>
        </p:spPr>
      </p:pic>
      <p:cxnSp>
        <p:nvCxnSpPr>
          <p:cNvPr id="9" name="Connettore 1 8"/>
          <p:cNvCxnSpPr/>
          <p:nvPr/>
        </p:nvCxnSpPr>
        <p:spPr>
          <a:xfrm flipH="1" flipV="1">
            <a:off x="4427984" y="1988840"/>
            <a:ext cx="1368152" cy="144016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flipH="1" flipV="1">
            <a:off x="4427984" y="1340768"/>
            <a:ext cx="1296144" cy="216024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 flipH="1">
            <a:off x="8748464" y="1772816"/>
            <a:ext cx="395536" cy="216024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H="1">
            <a:off x="8532440" y="1484784"/>
            <a:ext cx="611560" cy="36004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>
            <a:off x="0" y="3717032"/>
            <a:ext cx="6300192" cy="216024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6804248" y="3284984"/>
            <a:ext cx="233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San Valentino’s </a:t>
            </a:r>
            <a:r>
              <a:rPr lang="it-IT" dirty="0" err="1" smtClean="0"/>
              <a:t>gallery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0" y="6488668"/>
            <a:ext cx="233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Principal</a:t>
            </a:r>
            <a:r>
              <a:rPr lang="it-IT" dirty="0" smtClean="0"/>
              <a:t> </a:t>
            </a:r>
            <a:r>
              <a:rPr lang="it-IT" dirty="0" err="1" smtClean="0"/>
              <a:t>gallery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372200" y="633478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 smtClean="0"/>
              <a:t>Phreatic</a:t>
            </a:r>
            <a:endParaRPr lang="it-IT" sz="28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3059832" y="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Vadose</a:t>
            </a:r>
            <a:endParaRPr lang="it-IT" sz="28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740352" y="42210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Bedding</a:t>
            </a:r>
            <a:endParaRPr lang="it-IT" dirty="0"/>
          </a:p>
        </p:txBody>
      </p:sp>
      <p:cxnSp>
        <p:nvCxnSpPr>
          <p:cNvPr id="17" name="Connettore 1 16"/>
          <p:cNvCxnSpPr/>
          <p:nvPr/>
        </p:nvCxnSpPr>
        <p:spPr>
          <a:xfrm>
            <a:off x="8676456" y="4437112"/>
            <a:ext cx="28803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 rot="16200000">
            <a:off x="-1358569" y="2843354"/>
            <a:ext cx="324035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dirty="0" err="1" smtClean="0"/>
              <a:t>Depth</a:t>
            </a:r>
            <a:r>
              <a:rPr lang="it-IT" sz="2800" dirty="0" smtClean="0"/>
              <a:t> </a:t>
            </a:r>
            <a:r>
              <a:rPr lang="it-IT" sz="2800" dirty="0" err="1" smtClean="0"/>
              <a:t>from</a:t>
            </a:r>
            <a:r>
              <a:rPr lang="it-IT" sz="2800" dirty="0" smtClean="0"/>
              <a:t> </a:t>
            </a:r>
            <a:r>
              <a:rPr lang="it-IT" sz="2800" dirty="0" err="1" smtClean="0"/>
              <a:t>entrance</a:t>
            </a:r>
            <a:endParaRPr lang="it-IT" sz="2800" dirty="0"/>
          </a:p>
        </p:txBody>
      </p:sp>
      <p:pic>
        <p:nvPicPr>
          <p:cNvPr id="5" name="Immagine 4" descr="profondità su lunghezza condott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7740352" cy="638132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563888" y="6334780"/>
            <a:ext cx="280831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800" dirty="0" err="1" smtClean="0"/>
              <a:t>Length</a:t>
            </a:r>
            <a:r>
              <a:rPr lang="it-IT" sz="2800" dirty="0" smtClean="0"/>
              <a:t> </a:t>
            </a:r>
            <a:r>
              <a:rPr lang="it-IT" sz="2800" dirty="0" err="1" smtClean="0"/>
              <a:t>conduits</a:t>
            </a:r>
            <a:endParaRPr lang="it-IT" sz="28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635896" y="47251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r>
              <a:rPr lang="it-IT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endParaRPr lang="it-IT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635896" y="299695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r>
              <a:rPr lang="it-IT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</a:t>
            </a:r>
            <a:endParaRPr lang="it-IT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635896" y="1196752"/>
            <a:ext cx="1368152" cy="461665"/>
          </a:xfrm>
          <a:prstGeom prst="rect">
            <a:avLst/>
          </a:prstGeom>
          <a:noFill/>
          <a:effectLst>
            <a:outerShdw blurRad="50800" dist="25400" dir="21540000" algn="br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r>
              <a:rPr lang="it-IT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  <a:endParaRPr lang="it-IT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Immagine 10" descr="da210-2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24108" y="404664"/>
            <a:ext cx="1819892" cy="1656184"/>
          </a:xfrm>
          <a:prstGeom prst="rect">
            <a:avLst/>
          </a:prstGeom>
        </p:spPr>
      </p:pic>
      <p:pic>
        <p:nvPicPr>
          <p:cNvPr id="12" name="Immagine 11" descr="direzione condotti da 70 a 140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26759" y="2060848"/>
            <a:ext cx="1817241" cy="1656184"/>
          </a:xfrm>
          <a:prstGeom prst="rect">
            <a:avLst/>
          </a:prstGeom>
        </p:spPr>
      </p:pic>
      <p:pic>
        <p:nvPicPr>
          <p:cNvPr id="13" name="Segnaposto contenuto 3" descr="da-10a10.pn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7286963" y="4437112"/>
            <a:ext cx="1857037" cy="1728192"/>
          </a:xfrm>
        </p:spPr>
      </p:pic>
      <p:sp>
        <p:nvSpPr>
          <p:cNvPr id="15" name="CasellaDiTesto 14"/>
          <p:cNvSpPr txBox="1"/>
          <p:nvPr/>
        </p:nvSpPr>
        <p:spPr>
          <a:xfrm>
            <a:off x="683568" y="0"/>
            <a:ext cx="6552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rgbClr val="1025EE"/>
                </a:solidFill>
              </a:rPr>
              <a:t>Control</a:t>
            </a:r>
            <a:r>
              <a:rPr lang="it-IT" sz="2400" b="1" dirty="0" smtClean="0">
                <a:solidFill>
                  <a:srgbClr val="1025EE"/>
                </a:solidFill>
              </a:rPr>
              <a:t> </a:t>
            </a:r>
            <a:r>
              <a:rPr lang="it-IT" sz="2400" b="1" dirty="0" err="1" smtClean="0">
                <a:solidFill>
                  <a:srgbClr val="1025EE"/>
                </a:solidFill>
              </a:rPr>
              <a:t>by</a:t>
            </a:r>
            <a:r>
              <a:rPr lang="it-IT" sz="2400" b="1" dirty="0" smtClean="0">
                <a:solidFill>
                  <a:srgbClr val="1025EE"/>
                </a:solidFill>
              </a:rPr>
              <a:t> water </a:t>
            </a:r>
            <a:r>
              <a:rPr lang="it-IT" sz="2400" b="1" dirty="0" err="1" smtClean="0">
                <a:solidFill>
                  <a:srgbClr val="1025EE"/>
                </a:solidFill>
              </a:rPr>
              <a:t>table</a:t>
            </a:r>
            <a:r>
              <a:rPr lang="it-IT" sz="2400" b="1" dirty="0" smtClean="0">
                <a:solidFill>
                  <a:srgbClr val="1025EE"/>
                </a:solidFill>
              </a:rPr>
              <a:t> </a:t>
            </a:r>
            <a:r>
              <a:rPr lang="it-IT" sz="2400" b="1" dirty="0" err="1" smtClean="0">
                <a:solidFill>
                  <a:srgbClr val="1025EE"/>
                </a:solidFill>
              </a:rPr>
              <a:t>level</a:t>
            </a:r>
            <a:r>
              <a:rPr lang="it-IT" sz="2400" b="1" dirty="0" smtClean="0">
                <a:solidFill>
                  <a:srgbClr val="1025EE"/>
                </a:solidFill>
              </a:rPr>
              <a:t> </a:t>
            </a:r>
            <a:r>
              <a:rPr lang="it-IT" sz="2000" b="1" dirty="0" smtClean="0">
                <a:solidFill>
                  <a:srgbClr val="1025EE"/>
                </a:solidFill>
              </a:rPr>
              <a:t>(</a:t>
            </a:r>
            <a:r>
              <a:rPr lang="it-IT" sz="2000" b="1" dirty="0" err="1" smtClean="0">
                <a:solidFill>
                  <a:srgbClr val="1025EE"/>
                </a:solidFill>
              </a:rPr>
              <a:t>phreatic</a:t>
            </a:r>
            <a:r>
              <a:rPr lang="it-IT" sz="2000" b="1" dirty="0" smtClean="0">
                <a:solidFill>
                  <a:srgbClr val="1025EE"/>
                </a:solidFill>
              </a:rPr>
              <a:t> </a:t>
            </a:r>
            <a:r>
              <a:rPr lang="it-IT" sz="2000" b="1" dirty="0" err="1" smtClean="0">
                <a:solidFill>
                  <a:srgbClr val="1025EE"/>
                </a:solidFill>
              </a:rPr>
              <a:t>conduits</a:t>
            </a:r>
            <a:r>
              <a:rPr lang="it-IT" sz="2000" b="1" dirty="0" smtClean="0">
                <a:solidFill>
                  <a:srgbClr val="1025EE"/>
                </a:solidFill>
              </a:rPr>
              <a:t>) </a:t>
            </a:r>
            <a:endParaRPr lang="it-IT" sz="2400" b="1" dirty="0">
              <a:solidFill>
                <a:srgbClr val="1025EE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732240" y="0"/>
            <a:ext cx="24117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Conduit</a:t>
            </a:r>
            <a:r>
              <a:rPr lang="it-IT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direction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93118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1259632" y="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Level</a:t>
            </a:r>
            <a:r>
              <a:rPr lang="it-IT" dirty="0" smtClean="0">
                <a:solidFill>
                  <a:schemeClr val="bg1"/>
                </a:solidFill>
              </a:rPr>
              <a:t> 1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483768" y="9807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Level</a:t>
            </a:r>
            <a:r>
              <a:rPr lang="it-IT" dirty="0" smtClean="0">
                <a:solidFill>
                  <a:schemeClr val="bg1"/>
                </a:solidFill>
              </a:rPr>
              <a:t> 2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220072" y="14847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Level</a:t>
            </a:r>
            <a:r>
              <a:rPr lang="it-IT" dirty="0" smtClean="0">
                <a:solidFill>
                  <a:schemeClr val="bg1"/>
                </a:solidFill>
              </a:rPr>
              <a:t> 3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1364" y="1844824"/>
            <a:ext cx="37926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6228184" y="4005064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  </a:t>
            </a:r>
            <a:r>
              <a:rPr lang="it-IT" dirty="0" err="1" smtClean="0">
                <a:solidFill>
                  <a:schemeClr val="bg1"/>
                </a:solidFill>
              </a:rPr>
              <a:t>Gallery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of</a:t>
            </a:r>
            <a:r>
              <a:rPr lang="it-IT" dirty="0" smtClean="0">
                <a:solidFill>
                  <a:schemeClr val="bg1"/>
                </a:solidFill>
              </a:rPr>
              <a:t> the </a:t>
            </a:r>
            <a:r>
              <a:rPr lang="it-IT" dirty="0" err="1" smtClean="0">
                <a:solidFill>
                  <a:schemeClr val="bg1"/>
                </a:solidFill>
              </a:rPr>
              <a:t>Dragoon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R.Shone</a:t>
            </a:r>
            <a:endParaRPr lang="it-IT" sz="1400" dirty="0">
              <a:solidFill>
                <a:schemeClr val="bg1"/>
              </a:solidFill>
            </a:endParaRPr>
          </a:p>
        </p:txBody>
      </p:sp>
      <p:cxnSp>
        <p:nvCxnSpPr>
          <p:cNvPr id="11" name="Connettore 2 10"/>
          <p:cNvCxnSpPr/>
          <p:nvPr/>
        </p:nvCxnSpPr>
        <p:spPr>
          <a:xfrm>
            <a:off x="5868144" y="1772816"/>
            <a:ext cx="504056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 descr="BIGONDA_20130209_BISSA BIANCA_BRUNO M._FOTO STEFANO M._ARCH.G.G.SELVA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375849"/>
            <a:ext cx="3707905" cy="2482151"/>
          </a:xfrm>
          <a:prstGeom prst="rect">
            <a:avLst/>
          </a:prstGeom>
        </p:spPr>
      </p:pic>
      <p:cxnSp>
        <p:nvCxnSpPr>
          <p:cNvPr id="19" name="Connettore 1 18"/>
          <p:cNvCxnSpPr/>
          <p:nvPr/>
        </p:nvCxnSpPr>
        <p:spPr>
          <a:xfrm>
            <a:off x="6084168" y="3068960"/>
            <a:ext cx="2592288" cy="216024"/>
          </a:xfrm>
          <a:prstGeom prst="straightConnector1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V="1">
            <a:off x="5652120" y="5157192"/>
            <a:ext cx="3275856" cy="57606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V="1">
            <a:off x="5796136" y="5229200"/>
            <a:ext cx="3347864" cy="6480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7020272" y="648866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Bissa Bianca’s </a:t>
            </a:r>
            <a:r>
              <a:rPr lang="it-IT" dirty="0" err="1" smtClean="0">
                <a:solidFill>
                  <a:schemeClr val="bg1"/>
                </a:solidFill>
              </a:rPr>
              <a:t>gallery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6" name="Segnaposto contenuto 3" descr="Immagine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247640"/>
            <a:ext cx="5436096" cy="4610360"/>
          </a:xfrm>
          <a:prstGeom prst="rect">
            <a:avLst/>
          </a:prstGeom>
        </p:spPr>
      </p:pic>
      <p:cxnSp>
        <p:nvCxnSpPr>
          <p:cNvPr id="18" name="Connettore 2 17"/>
          <p:cNvCxnSpPr/>
          <p:nvPr/>
        </p:nvCxnSpPr>
        <p:spPr>
          <a:xfrm flipV="1">
            <a:off x="4067944" y="3284984"/>
            <a:ext cx="216024" cy="603448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V="1">
            <a:off x="3419872" y="3645024"/>
            <a:ext cx="288032" cy="512440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1907704" y="4581128"/>
            <a:ext cx="288032" cy="648072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2267744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Level</a:t>
            </a:r>
            <a:r>
              <a:rPr lang="it-IT" dirty="0" smtClean="0">
                <a:solidFill>
                  <a:schemeClr val="bg1"/>
                </a:solidFill>
              </a:rPr>
              <a:t> 1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4283968" y="3429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Level</a:t>
            </a:r>
            <a:r>
              <a:rPr lang="it-IT" dirty="0" smtClean="0">
                <a:solidFill>
                  <a:schemeClr val="bg1"/>
                </a:solidFill>
              </a:rPr>
              <a:t> 3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3491880" y="41490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Level</a:t>
            </a:r>
            <a:r>
              <a:rPr lang="it-IT" dirty="0" smtClean="0">
                <a:solidFill>
                  <a:schemeClr val="bg1"/>
                </a:solidFill>
              </a:rPr>
              <a:t> 2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4139952" y="4437112"/>
            <a:ext cx="1440160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o 44"/>
          <p:cNvGrpSpPr/>
          <p:nvPr/>
        </p:nvGrpSpPr>
        <p:grpSpPr>
          <a:xfrm rot="5400000">
            <a:off x="1458142" y="1142257"/>
            <a:ext cx="285578" cy="394567"/>
            <a:chOff x="8100392" y="404664"/>
            <a:chExt cx="285578" cy="394567"/>
          </a:xfrm>
        </p:grpSpPr>
        <p:cxnSp>
          <p:nvCxnSpPr>
            <p:cNvPr id="46" name="Connettore 1 45"/>
            <p:cNvCxnSpPr/>
            <p:nvPr/>
          </p:nvCxnSpPr>
          <p:spPr>
            <a:xfrm flipH="1">
              <a:off x="8100392" y="404664"/>
              <a:ext cx="178486" cy="3945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46"/>
            <p:cNvCxnSpPr/>
            <p:nvPr/>
          </p:nvCxnSpPr>
          <p:spPr>
            <a:xfrm>
              <a:off x="8207484" y="584012"/>
              <a:ext cx="178486" cy="10760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o 47"/>
          <p:cNvGrpSpPr/>
          <p:nvPr/>
        </p:nvGrpSpPr>
        <p:grpSpPr>
          <a:xfrm>
            <a:off x="2339752" y="5445224"/>
            <a:ext cx="288032" cy="404664"/>
            <a:chOff x="8100392" y="404664"/>
            <a:chExt cx="285578" cy="394567"/>
          </a:xfrm>
        </p:grpSpPr>
        <p:cxnSp>
          <p:nvCxnSpPr>
            <p:cNvPr id="49" name="Connettore 1 48"/>
            <p:cNvCxnSpPr/>
            <p:nvPr/>
          </p:nvCxnSpPr>
          <p:spPr>
            <a:xfrm flipH="1">
              <a:off x="8100392" y="404664"/>
              <a:ext cx="178486" cy="3945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2 49"/>
            <p:cNvCxnSpPr/>
            <p:nvPr/>
          </p:nvCxnSpPr>
          <p:spPr>
            <a:xfrm>
              <a:off x="8207484" y="584012"/>
              <a:ext cx="178486" cy="10760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CasellaDiTesto 50"/>
          <p:cNvSpPr txBox="1"/>
          <p:nvPr/>
        </p:nvSpPr>
        <p:spPr>
          <a:xfrm>
            <a:off x="4283968" y="6273225"/>
            <a:ext cx="1416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     </a:t>
            </a:r>
            <a:r>
              <a:rPr lang="it-IT" sz="1600" dirty="0" err="1" smtClean="0">
                <a:solidFill>
                  <a:srgbClr val="FF0000"/>
                </a:solidFill>
              </a:rPr>
              <a:t>Bedding</a:t>
            </a:r>
            <a:endParaRPr lang="it-IT" sz="1600" dirty="0" smtClean="0">
              <a:solidFill>
                <a:srgbClr val="FF0000"/>
              </a:solidFill>
            </a:endParaRPr>
          </a:p>
          <a:p>
            <a:r>
              <a:rPr lang="it-IT" sz="1600" dirty="0" smtClean="0">
                <a:solidFill>
                  <a:srgbClr val="FF0000"/>
                </a:solidFill>
              </a:rPr>
              <a:t>20°</a:t>
            </a:r>
            <a:r>
              <a:rPr lang="it-IT" sz="1600" dirty="0" smtClean="0">
                <a:solidFill>
                  <a:srgbClr val="FF0000"/>
                </a:solidFill>
                <a:sym typeface="Wingdings" pitchFamily="2" charset="2"/>
              </a:rPr>
              <a:t>N112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7092280" y="0"/>
            <a:ext cx="2051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Phreatic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conduits</a:t>
            </a:r>
            <a:endParaRPr lang="it-IT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direction</a:t>
            </a:r>
          </a:p>
        </p:txBody>
      </p:sp>
      <p:sp>
        <p:nvSpPr>
          <p:cNvPr id="54" name="CasellaDiTesto 53"/>
          <p:cNvSpPr txBox="1"/>
          <p:nvPr/>
        </p:nvSpPr>
        <p:spPr>
          <a:xfrm>
            <a:off x="4283968" y="25649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entry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55" name="CasellaDiTesto 54"/>
          <p:cNvSpPr txBox="1"/>
          <p:nvPr/>
        </p:nvSpPr>
        <p:spPr>
          <a:xfrm>
            <a:off x="6948264" y="14127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entry</a:t>
            </a:r>
            <a:endParaRPr lang="it-IT" dirty="0">
              <a:solidFill>
                <a:srgbClr val="00B050"/>
              </a:solidFill>
            </a:endParaRPr>
          </a:p>
        </p:txBody>
      </p:sp>
      <p:cxnSp>
        <p:nvCxnSpPr>
          <p:cNvPr id="57" name="Connettore 1 56"/>
          <p:cNvCxnSpPr>
            <a:endCxn id="55" idx="1"/>
          </p:cNvCxnSpPr>
          <p:nvPr/>
        </p:nvCxnSpPr>
        <p:spPr>
          <a:xfrm flipV="1">
            <a:off x="6732240" y="1597442"/>
            <a:ext cx="216024" cy="3135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 flipV="1">
            <a:off x="4211960" y="2852936"/>
            <a:ext cx="144016" cy="2160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0"/>
            <a:ext cx="370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Geographycal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setting</a:t>
            </a:r>
            <a:endParaRPr lang="it-IT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2640294" cy="273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860554"/>
            <a:ext cx="6444208" cy="599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>
          <a:xfrm>
            <a:off x="6372200" y="908720"/>
            <a:ext cx="504056" cy="50405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7236296" y="26064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rgbClr val="C00000"/>
                </a:solidFill>
              </a:rPr>
              <a:t>study</a:t>
            </a:r>
            <a:r>
              <a:rPr lang="it-IT" sz="2400" b="1" dirty="0" smtClean="0">
                <a:solidFill>
                  <a:srgbClr val="C00000"/>
                </a:solidFill>
              </a:rPr>
              <a:t> area</a:t>
            </a:r>
            <a:endParaRPr lang="it-IT" sz="2400" b="1" dirty="0">
              <a:solidFill>
                <a:srgbClr val="C00000"/>
              </a:solidFill>
            </a:endParaRPr>
          </a:p>
        </p:txBody>
      </p:sp>
      <p:cxnSp>
        <p:nvCxnSpPr>
          <p:cNvPr id="13" name="Connettore 1 12"/>
          <p:cNvCxnSpPr/>
          <p:nvPr/>
        </p:nvCxnSpPr>
        <p:spPr>
          <a:xfrm flipV="1">
            <a:off x="6876256" y="620688"/>
            <a:ext cx="432048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836712"/>
            <a:ext cx="4077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796" y="1340768"/>
            <a:ext cx="9153796" cy="455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ttore 1 6"/>
          <p:cNvCxnSpPr/>
          <p:nvPr/>
        </p:nvCxnSpPr>
        <p:spPr>
          <a:xfrm>
            <a:off x="1105820" y="4221088"/>
            <a:ext cx="720080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105820" y="4437112"/>
            <a:ext cx="792088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1105820" y="4725144"/>
            <a:ext cx="720080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1105820" y="4941168"/>
            <a:ext cx="15841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flipH="1" flipV="1">
            <a:off x="3482084" y="5013176"/>
            <a:ext cx="1872208" cy="36004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2689996" y="4941168"/>
            <a:ext cx="792088" cy="7200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>
            <a:off x="1105820" y="4725144"/>
            <a:ext cx="15841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 flipH="1" flipV="1">
            <a:off x="3482084" y="4797152"/>
            <a:ext cx="1872208" cy="36004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/>
          <p:nvPr/>
        </p:nvCxnSpPr>
        <p:spPr>
          <a:xfrm>
            <a:off x="2689996" y="4725144"/>
            <a:ext cx="792088" cy="7200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1105820" y="4437112"/>
            <a:ext cx="15841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flipH="1" flipV="1">
            <a:off x="3482084" y="4509120"/>
            <a:ext cx="1872208" cy="36004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>
            <a:off x="2689996" y="4437112"/>
            <a:ext cx="792088" cy="7200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>
            <a:off x="1105820" y="4221088"/>
            <a:ext cx="15841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 flipH="1" flipV="1">
            <a:off x="3482084" y="4293096"/>
            <a:ext cx="1872208" cy="36004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>
            <a:off x="2689996" y="4221088"/>
            <a:ext cx="792088" cy="7200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/>
          <p:cNvSpPr txBox="1"/>
          <p:nvPr/>
        </p:nvSpPr>
        <p:spPr>
          <a:xfrm>
            <a:off x="817788" y="3789040"/>
            <a:ext cx="217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Paleo water </a:t>
            </a:r>
            <a:r>
              <a:rPr lang="it-IT" sz="1600" dirty="0" err="1" smtClean="0"/>
              <a:t>table</a:t>
            </a:r>
            <a:r>
              <a:rPr lang="it-IT" sz="1600" dirty="0" smtClean="0"/>
              <a:t> </a:t>
            </a:r>
            <a:r>
              <a:rPr lang="it-IT" sz="1600" dirty="0" err="1" smtClean="0"/>
              <a:t>level</a:t>
            </a:r>
            <a:endParaRPr lang="it-IT" sz="1600" dirty="0"/>
          </a:p>
        </p:txBody>
      </p:sp>
      <p:sp>
        <p:nvSpPr>
          <p:cNvPr id="44" name="CasellaDiTesto 43"/>
          <p:cNvSpPr txBox="1"/>
          <p:nvPr/>
        </p:nvSpPr>
        <p:spPr>
          <a:xfrm>
            <a:off x="817788" y="5157192"/>
            <a:ext cx="2242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Present</a:t>
            </a:r>
            <a:r>
              <a:rPr lang="it-IT" sz="1600" dirty="0" smtClean="0"/>
              <a:t> </a:t>
            </a:r>
            <a:r>
              <a:rPr lang="it-IT" sz="1600" dirty="0" err="1" smtClean="0"/>
              <a:t>day</a:t>
            </a:r>
            <a:r>
              <a:rPr lang="it-IT" sz="1600" dirty="0" smtClean="0"/>
              <a:t> water </a:t>
            </a:r>
            <a:r>
              <a:rPr lang="it-IT" sz="1600" dirty="0" err="1" smtClean="0"/>
              <a:t>table</a:t>
            </a:r>
            <a:r>
              <a:rPr lang="it-IT" sz="1600" dirty="0" smtClean="0"/>
              <a:t> </a:t>
            </a:r>
            <a:r>
              <a:rPr lang="it-IT" sz="1600" dirty="0" err="1" smtClean="0"/>
              <a:t>level</a:t>
            </a:r>
            <a:endParaRPr lang="it-IT" sz="2400" dirty="0"/>
          </a:p>
        </p:txBody>
      </p:sp>
      <p:cxnSp>
        <p:nvCxnSpPr>
          <p:cNvPr id="46" name="Connettore 1 45"/>
          <p:cNvCxnSpPr/>
          <p:nvPr/>
        </p:nvCxnSpPr>
        <p:spPr>
          <a:xfrm>
            <a:off x="961804" y="4005064"/>
            <a:ext cx="0" cy="72008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/>
          <p:nvPr/>
        </p:nvCxnSpPr>
        <p:spPr>
          <a:xfrm>
            <a:off x="961804" y="4725144"/>
            <a:ext cx="144016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/>
          <p:nvPr/>
        </p:nvCxnSpPr>
        <p:spPr>
          <a:xfrm>
            <a:off x="961804" y="4437112"/>
            <a:ext cx="144016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/>
          <p:nvPr/>
        </p:nvCxnSpPr>
        <p:spPr>
          <a:xfrm>
            <a:off x="961804" y="4221088"/>
            <a:ext cx="144016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>
            <a:off x="961804" y="4941168"/>
            <a:ext cx="0" cy="21602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/>
          <p:cNvCxnSpPr/>
          <p:nvPr/>
        </p:nvCxnSpPr>
        <p:spPr>
          <a:xfrm>
            <a:off x="961804" y="4941168"/>
            <a:ext cx="144016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2257948" y="4005064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n>
                  <a:solidFill>
                    <a:schemeClr val="tx1"/>
                  </a:solidFill>
                </a:ln>
              </a:rPr>
              <a:t>level1</a:t>
            </a:r>
            <a:endParaRPr lang="it-IT" sz="14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5" name="CasellaDiTesto 54"/>
          <p:cNvSpPr txBox="1"/>
          <p:nvPr/>
        </p:nvSpPr>
        <p:spPr>
          <a:xfrm>
            <a:off x="2257948" y="422108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n>
                  <a:solidFill>
                    <a:schemeClr val="tx1"/>
                  </a:solidFill>
                </a:ln>
              </a:rPr>
              <a:t>level2</a:t>
            </a:r>
            <a:endParaRPr lang="it-IT" sz="14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2257948" y="450912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n>
                  <a:solidFill>
                    <a:schemeClr val="tx1"/>
                  </a:solidFill>
                </a:ln>
              </a:rPr>
              <a:t>level3</a:t>
            </a:r>
            <a:endParaRPr lang="it-IT" sz="14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6074372" y="371703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Valsugana Valley</a:t>
            </a:r>
            <a:endParaRPr lang="it-IT" sz="1400" dirty="0"/>
          </a:p>
        </p:txBody>
      </p:sp>
      <p:cxnSp>
        <p:nvCxnSpPr>
          <p:cNvPr id="59" name="Connettore 1 58"/>
          <p:cNvCxnSpPr>
            <a:stCxn id="57" idx="2"/>
          </p:cNvCxnSpPr>
          <p:nvPr/>
        </p:nvCxnSpPr>
        <p:spPr>
          <a:xfrm>
            <a:off x="6578428" y="4240252"/>
            <a:ext cx="0" cy="412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igura a mano libera 60"/>
          <p:cNvSpPr/>
          <p:nvPr/>
        </p:nvSpPr>
        <p:spPr>
          <a:xfrm>
            <a:off x="1190354" y="5398765"/>
            <a:ext cx="4143375" cy="1219200"/>
          </a:xfrm>
          <a:custGeom>
            <a:avLst/>
            <a:gdLst>
              <a:gd name="connsiteX0" fmla="*/ 4143375 w 4143375"/>
              <a:gd name="connsiteY0" fmla="*/ 0 h 1219200"/>
              <a:gd name="connsiteX1" fmla="*/ 3248025 w 4143375"/>
              <a:gd name="connsiteY1" fmla="*/ 695325 h 1219200"/>
              <a:gd name="connsiteX2" fmla="*/ 0 w 4143375"/>
              <a:gd name="connsiteY2" fmla="*/ 121920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43375" h="1219200">
                <a:moveTo>
                  <a:pt x="4143375" y="0"/>
                </a:moveTo>
                <a:cubicBezTo>
                  <a:pt x="4040981" y="246062"/>
                  <a:pt x="3938587" y="492125"/>
                  <a:pt x="3248025" y="695325"/>
                </a:cubicBezTo>
                <a:cubicBezTo>
                  <a:pt x="2557463" y="898525"/>
                  <a:pt x="1278731" y="1058862"/>
                  <a:pt x="0" y="12192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CasellaDiTesto 61"/>
          <p:cNvSpPr txBox="1"/>
          <p:nvPr/>
        </p:nvSpPr>
        <p:spPr>
          <a:xfrm rot="-480000">
            <a:off x="2569485" y="605801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srgbClr val="FF0000"/>
                </a:solidFill>
              </a:rPr>
              <a:t>Val</a:t>
            </a:r>
            <a:r>
              <a:rPr lang="it-IT" sz="1400" dirty="0" smtClean="0">
                <a:solidFill>
                  <a:srgbClr val="FF0000"/>
                </a:solidFill>
              </a:rPr>
              <a:t> Sella Fault</a:t>
            </a:r>
            <a:endParaRPr lang="it-IT" sz="1400" dirty="0">
              <a:solidFill>
                <a:srgbClr val="FF0000"/>
              </a:solidFill>
            </a:endParaRPr>
          </a:p>
        </p:txBody>
      </p:sp>
      <p:cxnSp>
        <p:nvCxnSpPr>
          <p:cNvPr id="64" name="Connettore 2 63"/>
          <p:cNvCxnSpPr/>
          <p:nvPr/>
        </p:nvCxnSpPr>
        <p:spPr>
          <a:xfrm flipV="1">
            <a:off x="3698108" y="6093296"/>
            <a:ext cx="288032" cy="720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2 65"/>
          <p:cNvCxnSpPr/>
          <p:nvPr/>
        </p:nvCxnSpPr>
        <p:spPr>
          <a:xfrm flipH="1">
            <a:off x="3698108" y="6309320"/>
            <a:ext cx="296416" cy="636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asellaDiTesto 70"/>
          <p:cNvSpPr txBox="1"/>
          <p:nvPr/>
        </p:nvSpPr>
        <p:spPr>
          <a:xfrm>
            <a:off x="0" y="1340768"/>
            <a:ext cx="1593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n>
                  <a:solidFill>
                    <a:schemeClr val="tx1"/>
                  </a:solidFill>
                </a:ln>
              </a:rPr>
              <a:t>TECTONIC UPLIFT</a:t>
            </a:r>
          </a:p>
        </p:txBody>
      </p:sp>
      <p:sp>
        <p:nvSpPr>
          <p:cNvPr id="73" name="Freccia in giù 72"/>
          <p:cNvSpPr/>
          <p:nvPr/>
        </p:nvSpPr>
        <p:spPr>
          <a:xfrm>
            <a:off x="6228184" y="1052736"/>
            <a:ext cx="657868" cy="10081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CasellaDiTesto 73"/>
          <p:cNvSpPr txBox="1"/>
          <p:nvPr/>
        </p:nvSpPr>
        <p:spPr>
          <a:xfrm>
            <a:off x="5796136" y="2060848"/>
            <a:ext cx="1656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n>
                  <a:solidFill>
                    <a:schemeClr val="tx1"/>
                  </a:solidFill>
                </a:ln>
              </a:rPr>
              <a:t>VALLEY EXCAVATION</a:t>
            </a:r>
          </a:p>
          <a:p>
            <a:pPr algn="ctr"/>
            <a:r>
              <a:rPr lang="it-IT" sz="1600" dirty="0" smtClean="0">
                <a:ln>
                  <a:solidFill>
                    <a:schemeClr val="tx1"/>
                  </a:solidFill>
                </a:ln>
              </a:rPr>
              <a:t>(CLIMATE CONTROL)</a:t>
            </a:r>
          </a:p>
        </p:txBody>
      </p:sp>
      <p:sp>
        <p:nvSpPr>
          <p:cNvPr id="75" name="Freccia in giù 74"/>
          <p:cNvSpPr/>
          <p:nvPr/>
        </p:nvSpPr>
        <p:spPr>
          <a:xfrm rot="10800000">
            <a:off x="539552" y="1988840"/>
            <a:ext cx="657868" cy="10081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CasellaDiTesto 75"/>
          <p:cNvSpPr txBox="1"/>
          <p:nvPr/>
        </p:nvSpPr>
        <p:spPr>
          <a:xfrm>
            <a:off x="683568" y="0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Morphological</a:t>
            </a:r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evolution</a:t>
            </a:r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of</a:t>
            </a:r>
            <a:r>
              <a:rPr lang="it-IT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the </a:t>
            </a:r>
            <a:r>
              <a:rPr lang="it-IT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landscape</a:t>
            </a:r>
            <a:endParaRPr lang="it-IT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7" name="CasellaDiTesto 76"/>
          <p:cNvSpPr txBox="1"/>
          <p:nvPr/>
        </p:nvSpPr>
        <p:spPr>
          <a:xfrm>
            <a:off x="1403648" y="148478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Castelloni</a:t>
            </a:r>
            <a:r>
              <a:rPr lang="it-IT" dirty="0" smtClean="0"/>
              <a:t> di San Marco</a:t>
            </a:r>
            <a:endParaRPr lang="it-IT" dirty="0"/>
          </a:p>
        </p:txBody>
      </p:sp>
      <p:cxnSp>
        <p:nvCxnSpPr>
          <p:cNvPr id="79" name="Connettore 1 78"/>
          <p:cNvCxnSpPr/>
          <p:nvPr/>
        </p:nvCxnSpPr>
        <p:spPr>
          <a:xfrm>
            <a:off x="2411760" y="1844824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asellaDiTesto 79"/>
          <p:cNvSpPr txBox="1"/>
          <p:nvPr/>
        </p:nvSpPr>
        <p:spPr>
          <a:xfrm>
            <a:off x="5570316" y="5949280"/>
            <a:ext cx="2242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Present</a:t>
            </a:r>
            <a:r>
              <a:rPr lang="it-IT" sz="1600" dirty="0" smtClean="0"/>
              <a:t>  </a:t>
            </a:r>
            <a:r>
              <a:rPr lang="it-IT" sz="1600" dirty="0" err="1" smtClean="0"/>
              <a:t>day</a:t>
            </a:r>
            <a:r>
              <a:rPr lang="it-IT" sz="1600" dirty="0" smtClean="0"/>
              <a:t> Valsugana </a:t>
            </a:r>
            <a:r>
              <a:rPr lang="it-IT" sz="1600" dirty="0" err="1" smtClean="0"/>
              <a:t>level</a:t>
            </a:r>
            <a:endParaRPr lang="it-IT" sz="2400" dirty="0"/>
          </a:p>
        </p:txBody>
      </p:sp>
      <p:cxnSp>
        <p:nvCxnSpPr>
          <p:cNvPr id="81" name="Connettore 1 80"/>
          <p:cNvCxnSpPr/>
          <p:nvPr/>
        </p:nvCxnSpPr>
        <p:spPr>
          <a:xfrm>
            <a:off x="6588224" y="5536396"/>
            <a:ext cx="0" cy="412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9177465" cy="633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it-IT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it-IT" dirty="0" err="1" smtClean="0"/>
              <a:t>Conduits</a:t>
            </a:r>
            <a:r>
              <a:rPr lang="it-IT" dirty="0" smtClean="0"/>
              <a:t> </a:t>
            </a:r>
            <a:r>
              <a:rPr lang="it-IT" dirty="0" err="1" smtClean="0"/>
              <a:t>mainly</a:t>
            </a:r>
            <a:r>
              <a:rPr lang="it-IT" dirty="0" smtClean="0"/>
              <a:t> </a:t>
            </a:r>
            <a:r>
              <a:rPr lang="it-IT" dirty="0" err="1" smtClean="0"/>
              <a:t>controlled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water </a:t>
            </a:r>
            <a:r>
              <a:rPr lang="it-IT" dirty="0" err="1" smtClean="0"/>
              <a:t>table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r>
              <a:rPr lang="it-IT" dirty="0" smtClean="0"/>
              <a:t> (</a:t>
            </a:r>
            <a:r>
              <a:rPr lang="it-IT" dirty="0" err="1" smtClean="0"/>
              <a:t>phreatic</a:t>
            </a:r>
            <a:r>
              <a:rPr lang="it-IT" dirty="0" smtClean="0"/>
              <a:t> </a:t>
            </a:r>
            <a:r>
              <a:rPr lang="it-IT" dirty="0" err="1" smtClean="0"/>
              <a:t>condition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dip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beds</a:t>
            </a:r>
            <a:r>
              <a:rPr lang="it-IT" dirty="0" smtClean="0"/>
              <a:t> (vadose </a:t>
            </a:r>
            <a:r>
              <a:rPr lang="it-IT" dirty="0" err="1" smtClean="0"/>
              <a:t>conditions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steep</a:t>
            </a:r>
            <a:r>
              <a:rPr lang="it-IT" dirty="0" smtClean="0"/>
              <a:t> </a:t>
            </a:r>
            <a:r>
              <a:rPr lang="it-IT" dirty="0" err="1" smtClean="0"/>
              <a:t>faults</a:t>
            </a:r>
            <a:r>
              <a:rPr lang="it-IT" dirty="0" smtClean="0"/>
              <a:t>/</a:t>
            </a:r>
            <a:r>
              <a:rPr lang="it-IT" dirty="0" err="1" smtClean="0"/>
              <a:t>fractures</a:t>
            </a:r>
            <a:endParaRPr lang="it-IT" dirty="0" smtClean="0"/>
          </a:p>
          <a:p>
            <a:r>
              <a:rPr lang="it-IT" dirty="0" smtClean="0"/>
              <a:t>Three </a:t>
            </a: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phases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speleogenesis</a:t>
            </a:r>
            <a:r>
              <a:rPr lang="it-IT" dirty="0" smtClean="0"/>
              <a:t> </a:t>
            </a:r>
            <a:r>
              <a:rPr lang="it-IT" dirty="0" err="1" smtClean="0"/>
              <a:t>controlled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interplay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tectonic</a:t>
            </a:r>
            <a:r>
              <a:rPr lang="it-IT" dirty="0" smtClean="0"/>
              <a:t> </a:t>
            </a:r>
            <a:r>
              <a:rPr lang="it-IT" dirty="0" err="1" smtClean="0"/>
              <a:t>uplift</a:t>
            </a:r>
            <a:r>
              <a:rPr lang="it-IT" dirty="0" smtClean="0"/>
              <a:t> and </a:t>
            </a:r>
            <a:r>
              <a:rPr lang="it-IT" dirty="0" err="1" smtClean="0"/>
              <a:t>climate</a:t>
            </a:r>
            <a:r>
              <a:rPr lang="it-IT" dirty="0" smtClean="0"/>
              <a:t> </a:t>
            </a:r>
            <a:r>
              <a:rPr lang="it-IT" dirty="0" err="1" smtClean="0"/>
              <a:t>changes</a:t>
            </a:r>
            <a:r>
              <a:rPr lang="it-IT" dirty="0" smtClean="0"/>
              <a:t> (Pleistocene </a:t>
            </a:r>
            <a:r>
              <a:rPr lang="it-IT" dirty="0" err="1" smtClean="0"/>
              <a:t>glacial-interglacial</a:t>
            </a:r>
            <a:r>
              <a:rPr lang="it-IT" dirty="0" smtClean="0"/>
              <a:t> </a:t>
            </a:r>
            <a:r>
              <a:rPr lang="it-IT" dirty="0" err="1" smtClean="0"/>
              <a:t>cycles</a:t>
            </a:r>
            <a:r>
              <a:rPr lang="it-IT" dirty="0" smtClean="0"/>
              <a:t>)  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study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large</a:t>
            </a:r>
            <a:r>
              <a:rPr lang="it-IT" dirty="0" smtClean="0"/>
              <a:t> cave </a:t>
            </a:r>
            <a:r>
              <a:rPr lang="it-IT" dirty="0" err="1" smtClean="0"/>
              <a:t>systems</a:t>
            </a:r>
            <a:r>
              <a:rPr lang="it-IT" dirty="0" smtClean="0"/>
              <a:t> </a:t>
            </a:r>
            <a:r>
              <a:rPr lang="it-IT" dirty="0" err="1" smtClean="0"/>
              <a:t>like</a:t>
            </a:r>
            <a:r>
              <a:rPr lang="it-IT" dirty="0" smtClean="0"/>
              <a:t> the </a:t>
            </a:r>
            <a:r>
              <a:rPr lang="it-IT" dirty="0" err="1" smtClean="0"/>
              <a:t>Bigonda</a:t>
            </a:r>
            <a:r>
              <a:rPr lang="it-IT" dirty="0" smtClean="0"/>
              <a:t> cave can </a:t>
            </a:r>
            <a:r>
              <a:rPr lang="it-IT" dirty="0" err="1" smtClean="0"/>
              <a:t>explain</a:t>
            </a:r>
            <a:r>
              <a:rPr lang="it-IT" dirty="0" smtClean="0"/>
              <a:t> the </a:t>
            </a:r>
            <a:r>
              <a:rPr lang="it-IT" dirty="0" err="1" smtClean="0"/>
              <a:t>morphological</a:t>
            </a:r>
            <a:r>
              <a:rPr lang="it-IT" dirty="0" smtClean="0"/>
              <a:t> </a:t>
            </a:r>
            <a:r>
              <a:rPr lang="it-IT" dirty="0" err="1" smtClean="0"/>
              <a:t>evolution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karst</a:t>
            </a:r>
            <a:r>
              <a:rPr lang="it-IT" dirty="0" smtClean="0"/>
              <a:t> </a:t>
            </a:r>
            <a:r>
              <a:rPr lang="it-IT" dirty="0" err="1" smtClean="0"/>
              <a:t>landscape</a:t>
            </a:r>
            <a:endParaRPr lang="it-IT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188640"/>
            <a:ext cx="2483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Structural</a:t>
            </a:r>
            <a:r>
              <a:rPr 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setting</a:t>
            </a:r>
            <a:endParaRPr lang="it-IT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3" y="0"/>
            <a:ext cx="5724128" cy="6058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6077750"/>
            <a:ext cx="5796136" cy="78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>
          <a:xfrm>
            <a:off x="6300192" y="1340768"/>
            <a:ext cx="576064" cy="57606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7236296" y="76470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rgbClr val="00B050"/>
                </a:solidFill>
              </a:rPr>
              <a:t>Study</a:t>
            </a:r>
            <a:r>
              <a:rPr lang="it-IT" sz="2400" b="1" dirty="0" smtClean="0">
                <a:solidFill>
                  <a:srgbClr val="00B050"/>
                </a:solidFill>
              </a:rPr>
              <a:t> area</a:t>
            </a:r>
            <a:endParaRPr lang="it-IT" sz="2400" b="1" dirty="0">
              <a:solidFill>
                <a:srgbClr val="00B050"/>
              </a:solidFill>
            </a:endParaRPr>
          </a:p>
        </p:txBody>
      </p:sp>
      <p:cxnSp>
        <p:nvCxnSpPr>
          <p:cNvPr id="10" name="Connettore 1 9"/>
          <p:cNvCxnSpPr/>
          <p:nvPr/>
        </p:nvCxnSpPr>
        <p:spPr>
          <a:xfrm flipV="1">
            <a:off x="6876256" y="1052736"/>
            <a:ext cx="432048" cy="2880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 descr="assetto strutturale profil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2361" y="2276872"/>
            <a:ext cx="8981639" cy="242088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553" y="0"/>
            <a:ext cx="71114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0" y="188640"/>
            <a:ext cx="25557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Stratigraphy</a:t>
            </a:r>
            <a:endParaRPr lang="it-IT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211960" y="0"/>
            <a:ext cx="1512168" cy="369332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bg1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  <a:effectLst>
                  <a:outerShdw blurRad="38100" dist="38100" dir="2700000" sx="200000" sy="200000" algn="tl">
                    <a:schemeClr val="bg1">
                      <a:alpha val="43000"/>
                    </a:schemeClr>
                  </a:outerShdw>
                </a:effectLst>
              </a:rPr>
              <a:t>Cave </a:t>
            </a:r>
            <a:r>
              <a:rPr lang="it-IT" dirty="0" err="1" smtClean="0">
                <a:solidFill>
                  <a:srgbClr val="00B050"/>
                </a:solidFill>
                <a:effectLst>
                  <a:outerShdw blurRad="38100" dist="38100" dir="2700000" sx="200000" sy="200000" algn="tl">
                    <a:schemeClr val="bg1">
                      <a:alpha val="43000"/>
                    </a:schemeClr>
                  </a:outerShdw>
                </a:effectLst>
              </a:rPr>
              <a:t>entrance</a:t>
            </a:r>
            <a:endParaRPr lang="it-IT" dirty="0">
              <a:solidFill>
                <a:srgbClr val="00B050"/>
              </a:solidFill>
              <a:effectLst>
                <a:outerShdw blurRad="38100" dist="38100" dir="2700000" sx="200000" sy="200000" algn="tl">
                  <a:schemeClr val="bg1">
                    <a:alpha val="43000"/>
                  </a:schemeClr>
                </a:outerShdw>
              </a:effectLst>
            </a:endParaRPr>
          </a:p>
        </p:txBody>
      </p:sp>
      <p:cxnSp>
        <p:nvCxnSpPr>
          <p:cNvPr id="8" name="Connettore 1 7"/>
          <p:cNvCxnSpPr/>
          <p:nvPr/>
        </p:nvCxnSpPr>
        <p:spPr>
          <a:xfrm flipH="1" flipV="1">
            <a:off x="5580112" y="404664"/>
            <a:ext cx="360040" cy="576064"/>
          </a:xfrm>
          <a:prstGeom prst="line">
            <a:avLst/>
          </a:prstGeom>
          <a:ln w="38100">
            <a:solidFill>
              <a:srgbClr val="00B050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0"/>
            <a:ext cx="1964904" cy="634082"/>
          </a:xfrm>
        </p:spPr>
        <p:txBody>
          <a:bodyPr>
            <a:noAutofit/>
          </a:bodyPr>
          <a:lstStyle/>
          <a:p>
            <a:r>
              <a:rPr lang="it-IT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Epikarst</a:t>
            </a:r>
            <a:endParaRPr lang="it-IT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egnaposto contenuto 3" descr="STB_0039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620688"/>
            <a:ext cx="7488832" cy="5616624"/>
          </a:xfrm>
        </p:spPr>
      </p:pic>
      <p:grpSp>
        <p:nvGrpSpPr>
          <p:cNvPr id="25" name="Gruppo 24"/>
          <p:cNvGrpSpPr/>
          <p:nvPr/>
        </p:nvGrpSpPr>
        <p:grpSpPr>
          <a:xfrm>
            <a:off x="971600" y="548680"/>
            <a:ext cx="7272808" cy="792088"/>
            <a:chOff x="971600" y="692696"/>
            <a:chExt cx="7272808" cy="792088"/>
          </a:xfrm>
        </p:grpSpPr>
        <p:sp>
          <p:nvSpPr>
            <p:cNvPr id="5" name="CasellaDiTesto 4"/>
            <p:cNvSpPr txBox="1"/>
            <p:nvPr/>
          </p:nvSpPr>
          <p:spPr>
            <a:xfrm>
              <a:off x="971600" y="692696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Cima 12</a:t>
              </a:r>
              <a:endParaRPr lang="it-IT" dirty="0"/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6228184" y="692696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Castelloni</a:t>
              </a:r>
              <a:r>
                <a:rPr lang="it-IT" dirty="0" smtClean="0"/>
                <a:t> di S.M.</a:t>
              </a:r>
              <a:endParaRPr lang="it-IT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2627784" y="69269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Cima </a:t>
              </a:r>
              <a:r>
                <a:rPr lang="it-IT" dirty="0" err="1" smtClean="0"/>
                <a:t>Caldiera</a:t>
              </a:r>
              <a:endParaRPr lang="it-IT" dirty="0"/>
            </a:p>
          </p:txBody>
        </p:sp>
        <p:cxnSp>
          <p:nvCxnSpPr>
            <p:cNvPr id="9" name="Connettore 1 8"/>
            <p:cNvCxnSpPr/>
            <p:nvPr/>
          </p:nvCxnSpPr>
          <p:spPr>
            <a:xfrm>
              <a:off x="7164288" y="1062028"/>
              <a:ext cx="0" cy="2067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V="1">
              <a:off x="3347864" y="980728"/>
              <a:ext cx="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flipV="1">
              <a:off x="1475656" y="980728"/>
              <a:ext cx="0" cy="5040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o 23"/>
          <p:cNvGrpSpPr/>
          <p:nvPr/>
        </p:nvGrpSpPr>
        <p:grpSpPr>
          <a:xfrm>
            <a:off x="7452320" y="5301208"/>
            <a:ext cx="720080" cy="864096"/>
            <a:chOff x="7236296" y="5301208"/>
            <a:chExt cx="720080" cy="864096"/>
          </a:xfrm>
        </p:grpSpPr>
        <p:sp>
          <p:nvSpPr>
            <p:cNvPr id="22" name="Freccia a destra 21"/>
            <p:cNvSpPr/>
            <p:nvPr/>
          </p:nvSpPr>
          <p:spPr>
            <a:xfrm>
              <a:off x="7236296" y="5877272"/>
              <a:ext cx="720080" cy="2880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7308304" y="5301208"/>
              <a:ext cx="5040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dirty="0" smtClean="0">
                  <a:solidFill>
                    <a:srgbClr val="FF0000"/>
                  </a:solidFill>
                </a:rPr>
                <a:t>N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CasellaDiTesto 25"/>
          <p:cNvSpPr txBox="1"/>
          <p:nvPr/>
        </p:nvSpPr>
        <p:spPr>
          <a:xfrm>
            <a:off x="755576" y="6237312"/>
            <a:ext cx="806489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276 </a:t>
            </a:r>
            <a:r>
              <a:rPr lang="it-IT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caves</a:t>
            </a:r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 in (Altopiano sommitale </a:t>
            </a:r>
            <a:r>
              <a:rPr lang="it-IT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morphokarstic</a:t>
            </a:r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 </a:t>
            </a:r>
            <a:r>
              <a:rPr lang="it-IT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unit</a:t>
            </a:r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 SC13), 6 more </a:t>
            </a:r>
            <a:r>
              <a:rPr lang="it-IT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then</a:t>
            </a:r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 100m </a:t>
            </a:r>
            <a:r>
              <a:rPr lang="it-IT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deep</a:t>
            </a:r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 (P. </a:t>
            </a:r>
            <a:r>
              <a:rPr lang="it-IT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Mietto</a:t>
            </a:r>
            <a:r>
              <a:rPr lang="it-IT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schemeClr val="bg1">
                      <a:alpha val="40000"/>
                    </a:schemeClr>
                  </a:outerShdw>
                </a:effectLst>
              </a:rPr>
              <a:t>, 1993)</a:t>
            </a:r>
            <a:endParaRPr lang="it-IT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8100000" algn="tr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58616" y="332656"/>
            <a:ext cx="3826768" cy="792088"/>
          </a:xfrm>
        </p:spPr>
        <p:txBody>
          <a:bodyPr>
            <a:normAutofit/>
          </a:bodyPr>
          <a:lstStyle/>
          <a:p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Bigonda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Cave</a:t>
            </a:r>
            <a:endParaRPr lang="it-IT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2160240"/>
          </a:xfrm>
        </p:spPr>
        <p:txBody>
          <a:bodyPr>
            <a:normAutofit/>
          </a:bodyPr>
          <a:lstStyle/>
          <a:p>
            <a:r>
              <a:rPr lang="it-IT" dirty="0" err="1" smtClean="0"/>
              <a:t>History</a:t>
            </a:r>
            <a:endParaRPr lang="it-IT" dirty="0" smtClean="0"/>
          </a:p>
          <a:p>
            <a:pPr lvl="1"/>
            <a:r>
              <a:rPr lang="it-IT" sz="2400" dirty="0" err="1" smtClean="0"/>
              <a:t>Discovered</a:t>
            </a:r>
            <a:r>
              <a:rPr lang="it-IT" sz="2400" dirty="0" smtClean="0"/>
              <a:t> in 1952</a:t>
            </a:r>
          </a:p>
          <a:p>
            <a:pPr lvl="1"/>
            <a:r>
              <a:rPr lang="it-IT" sz="2400" dirty="0" err="1" smtClean="0"/>
              <a:t>Present</a:t>
            </a:r>
            <a:r>
              <a:rPr lang="it-IT" sz="2400" dirty="0" smtClean="0"/>
              <a:t> </a:t>
            </a:r>
            <a:r>
              <a:rPr lang="it-IT" sz="2400" dirty="0" err="1" smtClean="0"/>
              <a:t>day</a:t>
            </a:r>
            <a:r>
              <a:rPr lang="it-IT" sz="2400" dirty="0" smtClean="0"/>
              <a:t> 37 km long</a:t>
            </a:r>
            <a:endParaRPr lang="it-IT" sz="2400" dirty="0"/>
          </a:p>
        </p:txBody>
      </p:sp>
      <p:sp>
        <p:nvSpPr>
          <p:cNvPr id="5" name="Segnaposto contenuto 5"/>
          <p:cNvSpPr txBox="1">
            <a:spLocks/>
          </p:cNvSpPr>
          <p:nvPr/>
        </p:nvSpPr>
        <p:spPr>
          <a:xfrm>
            <a:off x="539552" y="3789040"/>
            <a:ext cx="8229600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Bibliography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Grotta della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Bigonda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A.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Galvagni</a:t>
            </a:r>
            <a:r>
              <a:rPr lang="it-IT" sz="2400" dirty="0" smtClean="0"/>
              <a:t>, </a:t>
            </a:r>
            <a:r>
              <a:rPr lang="it-IT" sz="2400" dirty="0" err="1" smtClean="0"/>
              <a:t>1953</a:t>
            </a:r>
            <a:endParaRPr lang="it-IT" sz="2400" dirty="0" smtClean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dirty="0" smtClean="0"/>
              <a:t>Stable isotopes in caves over altitudinal gradients: fractionation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and inferences for </a:t>
            </a:r>
            <a:r>
              <a:rPr lang="en-US" sz="2400" dirty="0" err="1" smtClean="0"/>
              <a:t>speleothem</a:t>
            </a:r>
            <a:r>
              <a:rPr lang="en-US" sz="2400" dirty="0" smtClean="0"/>
              <a:t> sensitivity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climate</a:t>
            </a:r>
            <a:r>
              <a:rPr lang="it-IT" sz="2400" dirty="0" smtClean="0"/>
              <a:t> </a:t>
            </a:r>
            <a:r>
              <a:rPr lang="it-IT" sz="2400" dirty="0" err="1" smtClean="0"/>
              <a:t>change</a:t>
            </a:r>
            <a:r>
              <a:rPr lang="it-IT" sz="2400" dirty="0" smtClean="0"/>
              <a:t>, A. </a:t>
            </a:r>
            <a:r>
              <a:rPr lang="it-IT" sz="2400" dirty="0" err="1" smtClean="0"/>
              <a:t>Borsato</a:t>
            </a:r>
            <a:r>
              <a:rPr lang="it-IT" sz="2400" dirty="0" smtClean="0"/>
              <a:t> </a:t>
            </a:r>
            <a:r>
              <a:rPr lang="it-IT" sz="2400" dirty="0" err="1" smtClean="0"/>
              <a:t>et</a:t>
            </a:r>
            <a:r>
              <a:rPr lang="it-IT" sz="2400" dirty="0" smtClean="0"/>
              <a:t> al, 2013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it-IT" sz="32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it-IT" sz="32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768752" cy="5040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it-IT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it-IT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</a:t>
            </a:r>
            <a:endParaRPr lang="it-IT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23528" y="980728"/>
            <a:ext cx="3384376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Geological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survey</a:t>
            </a:r>
            <a:r>
              <a:rPr kumimoji="0" lang="it-IT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it-IT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Attitude</a:t>
            </a:r>
            <a:r>
              <a:rPr lang="it-IT" sz="2900" dirty="0" smtClean="0"/>
              <a:t>:</a:t>
            </a:r>
            <a:endParaRPr kumimoji="0" lang="it-IT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Bedding</a:t>
            </a:r>
            <a:endParaRPr kumimoji="0" lang="it-IT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it-IT" sz="2900" dirty="0" err="1" smtClean="0"/>
              <a:t>Fractures</a:t>
            </a:r>
            <a:endParaRPr lang="it-IT" sz="29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Faults</a:t>
            </a:r>
            <a:endParaRPr lang="it-IT" sz="2900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it-IT" sz="2900" dirty="0" err="1" smtClean="0"/>
              <a:t>-Lithology</a:t>
            </a:r>
            <a:endParaRPr lang="it-IT" sz="2900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it-IT" sz="2900" dirty="0" err="1" smtClean="0"/>
              <a:t>-Analysis</a:t>
            </a:r>
            <a:r>
              <a:rPr lang="it-IT" sz="2900" dirty="0" smtClean="0"/>
              <a:t> </a:t>
            </a:r>
            <a:r>
              <a:rPr lang="it-IT" sz="2900" dirty="0" err="1" smtClean="0"/>
              <a:t>of</a:t>
            </a:r>
            <a:r>
              <a:rPr lang="it-IT" sz="2900" dirty="0" smtClean="0"/>
              <a:t> fault </a:t>
            </a:r>
            <a:r>
              <a:rPr lang="it-IT" sz="2900" dirty="0" err="1" smtClean="0"/>
              <a:t>surfaces</a:t>
            </a:r>
            <a:endParaRPr lang="it-IT" sz="2900" dirty="0" smtClean="0"/>
          </a:p>
          <a:p>
            <a:pPr marL="800100" lvl="1" indent="-342900">
              <a:spcBef>
                <a:spcPct val="20000"/>
              </a:spcBef>
              <a:defRPr/>
            </a:pPr>
            <a:endParaRPr lang="it-IT" sz="3300" dirty="0" smtClean="0"/>
          </a:p>
          <a:p>
            <a:pPr marL="800100" lvl="1" indent="-342900">
              <a:spcBef>
                <a:spcPct val="20000"/>
              </a:spcBef>
              <a:defRPr/>
            </a:pPr>
            <a:endParaRPr lang="it-IT" sz="3300" dirty="0" smtClean="0"/>
          </a:p>
          <a:p>
            <a:pPr marL="800100" lvl="1" indent="-342900">
              <a:spcBef>
                <a:spcPct val="20000"/>
              </a:spcBef>
              <a:defRPr/>
            </a:pPr>
            <a:endParaRPr lang="it-IT" sz="28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it-IT" sz="2800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5364088" y="980729"/>
            <a:ext cx="3024336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200" dirty="0" err="1" smtClean="0">
                <a:solidFill>
                  <a:srgbClr val="FF0000"/>
                </a:solidFill>
              </a:rPr>
              <a:t>Topographic</a:t>
            </a:r>
            <a:r>
              <a:rPr lang="it-IT" sz="2200" dirty="0" smtClean="0">
                <a:solidFill>
                  <a:srgbClr val="FF0000"/>
                </a:solidFill>
              </a:rPr>
              <a:t> </a:t>
            </a:r>
            <a:r>
              <a:rPr lang="it-IT" sz="2200" dirty="0" err="1" smtClean="0">
                <a:solidFill>
                  <a:srgbClr val="FF0000"/>
                </a:solidFill>
              </a:rPr>
              <a:t>survey</a:t>
            </a:r>
            <a:r>
              <a:rPr lang="it-IT" sz="2200" dirty="0" smtClean="0">
                <a:solidFill>
                  <a:srgbClr val="FF0000"/>
                </a:solidFill>
              </a:rPr>
              <a:t>: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000" dirty="0" err="1" smtClean="0"/>
              <a:t>-Polyline</a:t>
            </a:r>
            <a:endParaRPr lang="it-IT" sz="2000" dirty="0" smtClean="0"/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000" dirty="0" smtClean="0"/>
              <a:t>-Volume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conduits</a:t>
            </a:r>
            <a:endParaRPr lang="it-IT" sz="2000" dirty="0" smtClean="0"/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it-IT" sz="2000" dirty="0" err="1" smtClean="0"/>
              <a:t>-Morphology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conduits</a:t>
            </a:r>
            <a:endParaRPr lang="it-IT" sz="2000" dirty="0" smtClean="0"/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it-IT" sz="2400" dirty="0" smtClean="0"/>
          </a:p>
          <a:p>
            <a:pPr indent="-342900">
              <a:lnSpc>
                <a:spcPct val="80000"/>
              </a:lnSpc>
              <a:spcBef>
                <a:spcPct val="20000"/>
              </a:spcBef>
              <a:defRPr/>
            </a:pPr>
            <a:endParaRPr lang="it-IT" sz="2800" dirty="0" smtClean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403648" y="3789040"/>
            <a:ext cx="6336704" cy="494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Data management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411760" y="4653136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dirty="0" smtClean="0"/>
              <a:t>Spreadsheet </a:t>
            </a:r>
            <a:r>
              <a:rPr lang="it-IT" sz="1200" dirty="0" smtClean="0"/>
              <a:t>(</a:t>
            </a:r>
            <a:r>
              <a:rPr lang="it-IT" sz="1200" dirty="0" err="1" smtClean="0"/>
              <a:t>Excel®</a:t>
            </a:r>
            <a:r>
              <a:rPr lang="it-IT" sz="12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Cave </a:t>
            </a:r>
            <a:r>
              <a:rPr lang="it-IT" sz="2000" dirty="0" err="1" smtClean="0"/>
              <a:t>mapping</a:t>
            </a:r>
            <a:r>
              <a:rPr lang="it-IT" sz="2000" dirty="0" smtClean="0"/>
              <a:t> software </a:t>
            </a:r>
            <a:r>
              <a:rPr lang="it-IT" sz="1200" dirty="0" smtClean="0"/>
              <a:t>(</a:t>
            </a:r>
            <a:r>
              <a:rPr lang="it-IT" sz="1200" dirty="0" err="1" smtClean="0"/>
              <a:t>Visualtopo®</a:t>
            </a:r>
            <a:r>
              <a:rPr lang="it-IT" sz="12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Software GIS </a:t>
            </a:r>
            <a:r>
              <a:rPr lang="it-IT" sz="1400" dirty="0" smtClean="0"/>
              <a:t>(</a:t>
            </a:r>
            <a:r>
              <a:rPr lang="it-IT" sz="1400" dirty="0" err="1" smtClean="0"/>
              <a:t>ArcGis®</a:t>
            </a:r>
            <a:r>
              <a:rPr lang="it-IT" sz="1400" dirty="0" smtClean="0"/>
              <a:t>)</a:t>
            </a:r>
            <a:endParaRPr lang="it-IT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lmato bigonda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95300" y="685800"/>
            <a:ext cx="8153400" cy="5486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7488832" cy="688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Connettore 1 3"/>
          <p:cNvCxnSpPr/>
          <p:nvPr/>
        </p:nvCxnSpPr>
        <p:spPr>
          <a:xfrm>
            <a:off x="4644008" y="1700808"/>
            <a:ext cx="360040" cy="5040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4499992" y="1124744"/>
            <a:ext cx="144016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427984" y="548680"/>
            <a:ext cx="72008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H="1">
            <a:off x="5580112" y="404664"/>
            <a:ext cx="72008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1331640" y="4797152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-1000</a:t>
            </a:r>
            <a:endParaRPr lang="it-IT" sz="1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187624" y="1988840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-60</a:t>
            </a:r>
            <a:endParaRPr lang="it-IT" sz="1600" b="1" dirty="0"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771800" y="2132856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  <a:t>-91</a:t>
            </a:r>
            <a:endParaRPr lang="it-IT" sz="1600" b="1" dirty="0"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a:endParaRPr>
          </a:p>
        </p:txBody>
      </p:sp>
      <p:sp>
        <p:nvSpPr>
          <p:cNvPr id="16" name="Ovale 15"/>
          <p:cNvSpPr/>
          <p:nvPr/>
        </p:nvSpPr>
        <p:spPr>
          <a:xfrm>
            <a:off x="2123728" y="3140968"/>
            <a:ext cx="1080120" cy="108012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6"/>
          <p:cNvGrpSpPr/>
          <p:nvPr/>
        </p:nvGrpSpPr>
        <p:grpSpPr>
          <a:xfrm>
            <a:off x="4932040" y="4653136"/>
            <a:ext cx="288032" cy="404664"/>
            <a:chOff x="8100392" y="404664"/>
            <a:chExt cx="285578" cy="394567"/>
          </a:xfrm>
        </p:grpSpPr>
        <p:cxnSp>
          <p:nvCxnSpPr>
            <p:cNvPr id="18" name="Connettore 1 17"/>
            <p:cNvCxnSpPr/>
            <p:nvPr/>
          </p:nvCxnSpPr>
          <p:spPr>
            <a:xfrm flipH="1">
              <a:off x="8100392" y="404664"/>
              <a:ext cx="178486" cy="3945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>
              <a:off x="8207484" y="584012"/>
              <a:ext cx="178486" cy="10760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asellaDiTesto 19"/>
          <p:cNvSpPr txBox="1"/>
          <p:nvPr/>
        </p:nvSpPr>
        <p:spPr>
          <a:xfrm>
            <a:off x="5148064" y="443711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20°</a:t>
            </a:r>
            <a:endParaRPr lang="it-IT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Personalizzato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CBECB0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3915</TotalTime>
  <Words>2015</Words>
  <Application>Microsoft Office PowerPoint</Application>
  <PresentationFormat>Presentazione su schermo (4:3)</PresentationFormat>
  <Paragraphs>245</Paragraphs>
  <Slides>21</Slides>
  <Notes>21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STRUCTURAL CONTROL ON THE BIGONDA CAVE DEVELOPMENT (NE AREA OF 7 COMUNI PLATEAU)</vt:lpstr>
      <vt:lpstr>Diapositiva 2</vt:lpstr>
      <vt:lpstr>Diapositiva 3</vt:lpstr>
      <vt:lpstr>Diapositiva 4</vt:lpstr>
      <vt:lpstr>Epikarst</vt:lpstr>
      <vt:lpstr>Bigonda Cave</vt:lpstr>
      <vt:lpstr>Data collection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Control by fractures &amp; faults</vt:lpstr>
      <vt:lpstr>Diapositiva 16</vt:lpstr>
      <vt:lpstr>Diapositiva 17</vt:lpstr>
      <vt:lpstr>Diapositiva 18</vt:lpstr>
      <vt:lpstr>Diapositiva 19</vt:lpstr>
      <vt:lpstr>Diapositiva 20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CONTROL ON SPELEOGENESIS THROUGH THE GEOLOGICAL 3D MODEL OF THE NE AREA OF 7 COMUNI PLATEAU</dc:title>
  <dc:creator>stefano</dc:creator>
  <cp:lastModifiedBy>stefano</cp:lastModifiedBy>
  <cp:revision>485</cp:revision>
  <dcterms:created xsi:type="dcterms:W3CDTF">2015-07-05T08:20:20Z</dcterms:created>
  <dcterms:modified xsi:type="dcterms:W3CDTF">2015-07-21T07:45:01Z</dcterms:modified>
</cp:coreProperties>
</file>